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566" r:id="rId2"/>
    <p:sldId id="451" r:id="rId3"/>
    <p:sldId id="715" r:id="rId4"/>
    <p:sldId id="868" r:id="rId5"/>
    <p:sldId id="834" r:id="rId6"/>
    <p:sldId id="833" r:id="rId7"/>
    <p:sldId id="829" r:id="rId8"/>
    <p:sldId id="843" r:id="rId9"/>
    <p:sldId id="839" r:id="rId10"/>
    <p:sldId id="852" r:id="rId11"/>
    <p:sldId id="853" r:id="rId12"/>
    <p:sldId id="842" r:id="rId13"/>
    <p:sldId id="824" r:id="rId14"/>
    <p:sldId id="793" r:id="rId15"/>
    <p:sldId id="825" r:id="rId16"/>
    <p:sldId id="845" r:id="rId17"/>
    <p:sldId id="827" r:id="rId18"/>
    <p:sldId id="826" r:id="rId19"/>
    <p:sldId id="844" r:id="rId20"/>
    <p:sldId id="795" r:id="rId21"/>
    <p:sldId id="796" r:id="rId22"/>
    <p:sldId id="863" r:id="rId23"/>
    <p:sldId id="797" r:id="rId24"/>
    <p:sldId id="830" r:id="rId25"/>
    <p:sldId id="856" r:id="rId26"/>
    <p:sldId id="836" r:id="rId27"/>
    <p:sldId id="799" r:id="rId28"/>
    <p:sldId id="800" r:id="rId29"/>
    <p:sldId id="801" r:id="rId30"/>
    <p:sldId id="862" r:id="rId31"/>
    <p:sldId id="802" r:id="rId32"/>
    <p:sldId id="855" r:id="rId33"/>
    <p:sldId id="804" r:id="rId34"/>
    <p:sldId id="805" r:id="rId35"/>
    <p:sldId id="809" r:id="rId36"/>
    <p:sldId id="847" r:id="rId37"/>
    <p:sldId id="810" r:id="rId38"/>
    <p:sldId id="854" r:id="rId39"/>
    <p:sldId id="813" r:id="rId40"/>
    <p:sldId id="857" r:id="rId41"/>
    <p:sldId id="814" r:id="rId42"/>
    <p:sldId id="864" r:id="rId43"/>
    <p:sldId id="858" r:id="rId44"/>
    <p:sldId id="859" r:id="rId45"/>
    <p:sldId id="815" r:id="rId46"/>
    <p:sldId id="816" r:id="rId47"/>
    <p:sldId id="792" r:id="rId48"/>
    <p:sldId id="869" r:id="rId49"/>
  </p:sldIdLst>
  <p:sldSz cx="9144000" cy="6858000" type="screen4x3"/>
  <p:notesSz cx="6735763" cy="9869488"/>
  <p:embeddedFontLst>
    <p:embeddedFont>
      <p:font typeface="標楷體" panose="03000509000000000000" pitchFamily="65" charset="-120"/>
      <p:regular r:id="rId52"/>
    </p:embeddedFont>
    <p:embeddedFont>
      <p:font typeface="微軟正黑體" panose="020B0604030504040204" pitchFamily="34" charset="-120"/>
      <p:regular r:id="rId53"/>
      <p:bold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B6"/>
    <a:srgbClr val="0C0CC4"/>
    <a:srgbClr val="FF0000"/>
    <a:srgbClr val="0000FF"/>
    <a:srgbClr val="1AAF01"/>
    <a:srgbClr val="DB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453" autoAdjust="0"/>
  </p:normalViewPr>
  <p:slideViewPr>
    <p:cSldViewPr>
      <p:cViewPr varScale="1">
        <p:scale>
          <a:sx n="75" d="100"/>
          <a:sy n="75" d="100"/>
        </p:scale>
        <p:origin x="110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00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font" Target="fonts/font4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3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2.fntdata"/><Relationship Id="rId58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6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1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17C92F-F395-4CE4-BC4F-65A325876A2E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zh-TW" altLang="en-US"/>
        </a:p>
      </dgm:t>
    </dgm:pt>
    <dgm:pt modelId="{3BFF2458-4475-447E-8DEA-7C6C3196A982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前言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E75529FB-AF91-452C-ABCB-F6B2BD4CAE93}" type="parTrans" cxnId="{0D7A69C3-6438-4F87-A560-4CABDD481C8D}">
      <dgm:prSet/>
      <dgm:spPr/>
      <dgm:t>
        <a:bodyPr/>
        <a:lstStyle/>
        <a:p>
          <a:endParaRPr lang="zh-TW" altLang="en-US"/>
        </a:p>
      </dgm:t>
    </dgm:pt>
    <dgm:pt modelId="{5A45EFE7-6D43-4ED6-A0D9-2B0EF25F4EF9}" type="sibTrans" cxnId="{0D7A69C3-6438-4F87-A560-4CABDD481C8D}">
      <dgm:prSet/>
      <dgm:spPr/>
      <dgm:t>
        <a:bodyPr/>
        <a:lstStyle/>
        <a:p>
          <a:endParaRPr lang="zh-TW" altLang="en-US"/>
        </a:p>
      </dgm:t>
    </dgm:pt>
    <dgm:pt modelId="{3CC64E98-3B8C-4DF5-9CEF-DB5B9E1A7E46}">
      <dgm:prSet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結語</a:t>
          </a:r>
        </a:p>
      </dgm:t>
    </dgm:pt>
    <dgm:pt modelId="{13D486DB-FD30-4097-99C0-B3CCE44F9046}" type="parTrans" cxnId="{C9ECF7F9-78F7-4D57-A5AF-2467A506F588}">
      <dgm:prSet/>
      <dgm:spPr/>
      <dgm:t>
        <a:bodyPr/>
        <a:lstStyle/>
        <a:p>
          <a:endParaRPr lang="zh-TW" altLang="en-US"/>
        </a:p>
      </dgm:t>
    </dgm:pt>
    <dgm:pt modelId="{5627275B-88A6-4CE1-85AE-5A7A8EE5D9EF}" type="sibTrans" cxnId="{C9ECF7F9-78F7-4D57-A5AF-2467A506F588}">
      <dgm:prSet/>
      <dgm:spPr/>
      <dgm:t>
        <a:bodyPr/>
        <a:lstStyle/>
        <a:p>
          <a:endParaRPr lang="zh-TW" altLang="en-US"/>
        </a:p>
      </dgm:t>
    </dgm:pt>
    <dgm:pt modelId="{B4695366-2186-410C-B889-84E92DF53438}">
      <dgm:prSet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複習一下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</dgm:t>
    </dgm:pt>
    <dgm:pt modelId="{324068CB-19C4-460F-98C9-FA4D5F9F1A7A}" type="parTrans" cxnId="{C9E1B8E8-C5C0-47C4-AC92-097874AD676B}">
      <dgm:prSet/>
      <dgm:spPr/>
      <dgm:t>
        <a:bodyPr/>
        <a:lstStyle/>
        <a:p>
          <a:endParaRPr lang="zh-TW" altLang="en-US"/>
        </a:p>
      </dgm:t>
    </dgm:pt>
    <dgm:pt modelId="{2032C85B-5005-4C92-8F4F-81AE68568CB6}" type="sibTrans" cxnId="{C9E1B8E8-C5C0-47C4-AC92-097874AD676B}">
      <dgm:prSet/>
      <dgm:spPr/>
      <dgm:t>
        <a:bodyPr/>
        <a:lstStyle/>
        <a:p>
          <a:endParaRPr lang="zh-TW" altLang="en-US"/>
        </a:p>
      </dgm:t>
    </dgm:pt>
    <dgm:pt modelId="{9EC52D59-CB5C-4E25-BF07-51460565A896}">
      <dgm:prSet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案例解析暨建議作法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</dgm:t>
    </dgm:pt>
    <dgm:pt modelId="{D7C4BC8A-75CA-419D-8D3F-E2AFE944E79C}" type="parTrans" cxnId="{81831EB2-2DA4-4FF6-BF6D-AFB5E4DCC9B5}">
      <dgm:prSet/>
      <dgm:spPr/>
      <dgm:t>
        <a:bodyPr/>
        <a:lstStyle/>
        <a:p>
          <a:endParaRPr lang="zh-TW" altLang="en-US"/>
        </a:p>
      </dgm:t>
    </dgm:pt>
    <dgm:pt modelId="{8AA1DC6E-CD0E-41F3-B909-AB08D2E08BE1}" type="sibTrans" cxnId="{81831EB2-2DA4-4FF6-BF6D-AFB5E4DCC9B5}">
      <dgm:prSet/>
      <dgm:spPr/>
      <dgm:t>
        <a:bodyPr/>
        <a:lstStyle/>
        <a:p>
          <a:endParaRPr lang="zh-TW" altLang="en-US"/>
        </a:p>
      </dgm:t>
    </dgm:pt>
    <dgm:pt modelId="{10E63466-44D8-49F7-848E-2D34791838C8}">
      <dgm:prSet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旅費、加班費、油料費、休假補助、鐘點費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</dgm:t>
    </dgm:pt>
    <dgm:pt modelId="{B5B36458-D32A-41D5-B4E9-590458B3378A}" type="parTrans" cxnId="{789D2935-2CF4-49AC-A71A-6289DF8240FE}">
      <dgm:prSet/>
      <dgm:spPr/>
      <dgm:t>
        <a:bodyPr/>
        <a:lstStyle/>
        <a:p>
          <a:endParaRPr lang="zh-TW" altLang="en-US"/>
        </a:p>
      </dgm:t>
    </dgm:pt>
    <dgm:pt modelId="{00629F59-39DD-4155-9748-2AE2943D441D}" type="sibTrans" cxnId="{789D2935-2CF4-49AC-A71A-6289DF8240FE}">
      <dgm:prSet/>
      <dgm:spPr/>
      <dgm:t>
        <a:bodyPr/>
        <a:lstStyle/>
        <a:p>
          <a:endParaRPr lang="zh-TW" altLang="en-US"/>
        </a:p>
      </dgm:t>
    </dgm:pt>
    <dgm:pt modelId="{8E469184-E0A2-4807-8011-F885C15CE4D7}">
      <dgm:prSet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侵占公有財物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</dgm:t>
    </dgm:pt>
    <dgm:pt modelId="{B2183283-ABAE-4637-9FED-21E8B4491055}" type="parTrans" cxnId="{F1B00760-3DEA-4F7B-8E02-D91A4C6288DF}">
      <dgm:prSet/>
      <dgm:spPr/>
      <dgm:t>
        <a:bodyPr/>
        <a:lstStyle/>
        <a:p>
          <a:endParaRPr lang="zh-TW" altLang="en-US"/>
        </a:p>
      </dgm:t>
    </dgm:pt>
    <dgm:pt modelId="{11EDE762-7739-4E44-9C93-DBBDBDF9AAF4}" type="sibTrans" cxnId="{F1B00760-3DEA-4F7B-8E02-D91A4C6288DF}">
      <dgm:prSet/>
      <dgm:spPr/>
      <dgm:t>
        <a:bodyPr/>
        <a:lstStyle/>
        <a:p>
          <a:endParaRPr lang="zh-TW" altLang="en-US"/>
        </a:p>
      </dgm:t>
    </dgm:pt>
    <dgm:pt modelId="{FC0ED970-9361-4BF6-93F0-9019D46CEA6D}">
      <dgm:prSet phldrT="[文字]"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詐領小額款項概述</a:t>
          </a:r>
          <a:endParaRPr lang="zh-TW" altLang="en-US" b="1" dirty="0">
            <a:latin typeface="標楷體" pitchFamily="65" charset="-120"/>
            <a:ea typeface="標楷體" pitchFamily="65" charset="-120"/>
          </a:endParaRPr>
        </a:p>
      </dgm:t>
    </dgm:pt>
    <dgm:pt modelId="{F53E0965-A45F-49B1-8569-78B6126E9160}" type="parTrans" cxnId="{A0EE15B8-FAF4-45DD-9A3D-0EF77067EFC3}">
      <dgm:prSet/>
      <dgm:spPr/>
      <dgm:t>
        <a:bodyPr/>
        <a:lstStyle/>
        <a:p>
          <a:endParaRPr lang="zh-TW" altLang="en-US"/>
        </a:p>
      </dgm:t>
    </dgm:pt>
    <dgm:pt modelId="{46F40585-B9CE-42AC-B39E-4826B0A52CA4}" type="sibTrans" cxnId="{A0EE15B8-FAF4-45DD-9A3D-0EF77067EFC3}">
      <dgm:prSet/>
      <dgm:spPr/>
      <dgm:t>
        <a:bodyPr/>
        <a:lstStyle/>
        <a:p>
          <a:endParaRPr lang="zh-TW" altLang="en-US"/>
        </a:p>
      </dgm:t>
    </dgm:pt>
    <dgm:pt modelId="{57BAD223-8448-492F-86B5-DCEDBC7BF329}">
      <dgm:prSet/>
      <dgm:spPr/>
      <dgm:t>
        <a:bodyPr/>
        <a:lstStyle/>
        <a:p>
          <a:pPr algn="l"/>
          <a:r>
            <a:rPr lang="zh-TW" altLang="en-US" b="1" dirty="0" smtClean="0">
              <a:latin typeface="標楷體" pitchFamily="65" charset="-120"/>
              <a:ea typeface="標楷體" pitchFamily="65" charset="-120"/>
            </a:rPr>
            <a:t>小額採購案件</a:t>
          </a:r>
          <a:endParaRPr lang="en-US" altLang="zh-TW" b="1" dirty="0" smtClean="0">
            <a:latin typeface="標楷體" pitchFamily="65" charset="-120"/>
            <a:ea typeface="標楷體" pitchFamily="65" charset="-120"/>
          </a:endParaRPr>
        </a:p>
      </dgm:t>
    </dgm:pt>
    <dgm:pt modelId="{0CB5230F-759D-4F93-AC63-A42640BBE98C}" type="parTrans" cxnId="{86C33900-A897-4E09-8BFA-4216471C0BC4}">
      <dgm:prSet/>
      <dgm:spPr/>
      <dgm:t>
        <a:bodyPr/>
        <a:lstStyle/>
        <a:p>
          <a:endParaRPr lang="zh-TW" altLang="en-US"/>
        </a:p>
      </dgm:t>
    </dgm:pt>
    <dgm:pt modelId="{E9D3C621-0AF3-4100-B3BA-074BF5C867B9}" type="sibTrans" cxnId="{86C33900-A897-4E09-8BFA-4216471C0BC4}">
      <dgm:prSet/>
      <dgm:spPr/>
      <dgm:t>
        <a:bodyPr/>
        <a:lstStyle/>
        <a:p>
          <a:endParaRPr lang="zh-TW" altLang="en-US"/>
        </a:p>
      </dgm:t>
    </dgm:pt>
    <dgm:pt modelId="{38AF4E5C-703B-4B9D-8AEF-73435B5DEA19}" type="pres">
      <dgm:prSet presAssocID="{2617C92F-F395-4CE4-BC4F-65A325876A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3BBAD0-4AB8-43AF-8F31-9D5B6EF9102E}" type="pres">
      <dgm:prSet presAssocID="{3BFF2458-4475-447E-8DEA-7C6C3196A98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BC63950-E7C4-4A69-BB19-F9B7DB612539}" type="pres">
      <dgm:prSet presAssocID="{5A45EFE7-6D43-4ED6-A0D9-2B0EF25F4EF9}" presName="spacer" presStyleCnt="0"/>
      <dgm:spPr/>
    </dgm:pt>
    <dgm:pt modelId="{69599F99-39EF-4465-972C-96C9524E2B79}" type="pres">
      <dgm:prSet presAssocID="{FC0ED970-9361-4BF6-93F0-9019D46CEA6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E2E175-701D-4AE9-99D8-AF2EB2BC4723}" type="pres">
      <dgm:prSet presAssocID="{46F40585-B9CE-42AC-B39E-4826B0A52CA4}" presName="spacer" presStyleCnt="0"/>
      <dgm:spPr/>
    </dgm:pt>
    <dgm:pt modelId="{E9F9DE2A-F129-45AA-9F6F-6E37DEADFD29}" type="pres">
      <dgm:prSet presAssocID="{9EC52D59-CB5C-4E25-BF07-51460565A89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F695C3-A694-4537-A375-58A57A96FA8B}" type="pres">
      <dgm:prSet presAssocID="{9EC52D59-CB5C-4E25-BF07-51460565A896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2EE25A-DD37-438B-9C92-7458B636E277}" type="pres">
      <dgm:prSet presAssocID="{B4695366-2186-410C-B889-84E92DF53438}" presName="parentText" presStyleLbl="node1" presStyleIdx="3" presStyleCnt="5" custLinFactNeighborX="103" custLinFactNeighborY="209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CC5D1C8-4733-4E51-9389-7CB7BB1CAEF0}" type="pres">
      <dgm:prSet presAssocID="{2032C85B-5005-4C92-8F4F-81AE68568CB6}" presName="spacer" presStyleCnt="0"/>
      <dgm:spPr/>
    </dgm:pt>
    <dgm:pt modelId="{343356C3-8655-41BD-A255-143F751AA6AD}" type="pres">
      <dgm:prSet presAssocID="{3CC64E98-3B8C-4DF5-9CEF-DB5B9E1A7E4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828569B-46FE-4E24-9852-E01173956373}" type="presOf" srcId="{3BFF2458-4475-447E-8DEA-7C6C3196A982}" destId="{453BBAD0-4AB8-43AF-8F31-9D5B6EF9102E}" srcOrd="0" destOrd="0" presId="urn:microsoft.com/office/officeart/2005/8/layout/vList2"/>
    <dgm:cxn modelId="{8F0536A3-E356-4973-9E0B-7B108D635939}" type="presOf" srcId="{8E469184-E0A2-4807-8011-F885C15CE4D7}" destId="{88F695C3-A694-4537-A375-58A57A96FA8B}" srcOrd="0" destOrd="2" presId="urn:microsoft.com/office/officeart/2005/8/layout/vList2"/>
    <dgm:cxn modelId="{4A239246-70F0-4EC0-8D76-F59B9D798AC4}" type="presOf" srcId="{2617C92F-F395-4CE4-BC4F-65A325876A2E}" destId="{38AF4E5C-703B-4B9D-8AEF-73435B5DEA19}" srcOrd="0" destOrd="0" presId="urn:microsoft.com/office/officeart/2005/8/layout/vList2"/>
    <dgm:cxn modelId="{BB284FB0-C8A1-4A10-A735-79B34479D0A5}" type="presOf" srcId="{3CC64E98-3B8C-4DF5-9CEF-DB5B9E1A7E46}" destId="{343356C3-8655-41BD-A255-143F751AA6AD}" srcOrd="0" destOrd="0" presId="urn:microsoft.com/office/officeart/2005/8/layout/vList2"/>
    <dgm:cxn modelId="{C9E1B8E8-C5C0-47C4-AC92-097874AD676B}" srcId="{2617C92F-F395-4CE4-BC4F-65A325876A2E}" destId="{B4695366-2186-410C-B889-84E92DF53438}" srcOrd="3" destOrd="0" parTransId="{324068CB-19C4-460F-98C9-FA4D5F9F1A7A}" sibTransId="{2032C85B-5005-4C92-8F4F-81AE68568CB6}"/>
    <dgm:cxn modelId="{F1B00760-3DEA-4F7B-8E02-D91A4C6288DF}" srcId="{9EC52D59-CB5C-4E25-BF07-51460565A896}" destId="{8E469184-E0A2-4807-8011-F885C15CE4D7}" srcOrd="2" destOrd="0" parTransId="{B2183283-ABAE-4637-9FED-21E8B4491055}" sibTransId="{11EDE762-7739-4E44-9C93-DBBDBDF9AAF4}"/>
    <dgm:cxn modelId="{079BCD28-A361-453C-BD57-519E1989B797}" type="presOf" srcId="{10E63466-44D8-49F7-848E-2D34791838C8}" destId="{88F695C3-A694-4537-A375-58A57A96FA8B}" srcOrd="0" destOrd="0" presId="urn:microsoft.com/office/officeart/2005/8/layout/vList2"/>
    <dgm:cxn modelId="{86C33900-A897-4E09-8BFA-4216471C0BC4}" srcId="{9EC52D59-CB5C-4E25-BF07-51460565A896}" destId="{57BAD223-8448-492F-86B5-DCEDBC7BF329}" srcOrd="1" destOrd="0" parTransId="{0CB5230F-759D-4F93-AC63-A42640BBE98C}" sibTransId="{E9D3C621-0AF3-4100-B3BA-074BF5C867B9}"/>
    <dgm:cxn modelId="{0D7A69C3-6438-4F87-A560-4CABDD481C8D}" srcId="{2617C92F-F395-4CE4-BC4F-65A325876A2E}" destId="{3BFF2458-4475-447E-8DEA-7C6C3196A982}" srcOrd="0" destOrd="0" parTransId="{E75529FB-AF91-452C-ABCB-F6B2BD4CAE93}" sibTransId="{5A45EFE7-6D43-4ED6-A0D9-2B0EF25F4EF9}"/>
    <dgm:cxn modelId="{32143E7E-9C6C-45ED-BD4C-80CA31AB0299}" type="presOf" srcId="{FC0ED970-9361-4BF6-93F0-9019D46CEA6D}" destId="{69599F99-39EF-4465-972C-96C9524E2B79}" srcOrd="0" destOrd="0" presId="urn:microsoft.com/office/officeart/2005/8/layout/vList2"/>
    <dgm:cxn modelId="{789D2935-2CF4-49AC-A71A-6289DF8240FE}" srcId="{9EC52D59-CB5C-4E25-BF07-51460565A896}" destId="{10E63466-44D8-49F7-848E-2D34791838C8}" srcOrd="0" destOrd="0" parTransId="{B5B36458-D32A-41D5-B4E9-590458B3378A}" sibTransId="{00629F59-39DD-4155-9748-2AE2943D441D}"/>
    <dgm:cxn modelId="{0F17DF71-AD7E-4270-9094-81231230704E}" type="presOf" srcId="{B4695366-2186-410C-B889-84E92DF53438}" destId="{0D2EE25A-DD37-438B-9C92-7458B636E277}" srcOrd="0" destOrd="0" presId="urn:microsoft.com/office/officeart/2005/8/layout/vList2"/>
    <dgm:cxn modelId="{A0EE15B8-FAF4-45DD-9A3D-0EF77067EFC3}" srcId="{2617C92F-F395-4CE4-BC4F-65A325876A2E}" destId="{FC0ED970-9361-4BF6-93F0-9019D46CEA6D}" srcOrd="1" destOrd="0" parTransId="{F53E0965-A45F-49B1-8569-78B6126E9160}" sibTransId="{46F40585-B9CE-42AC-B39E-4826B0A52CA4}"/>
    <dgm:cxn modelId="{F900FBCF-2E81-4393-AF7A-7F40CD8FEAFA}" type="presOf" srcId="{57BAD223-8448-492F-86B5-DCEDBC7BF329}" destId="{88F695C3-A694-4537-A375-58A57A96FA8B}" srcOrd="0" destOrd="1" presId="urn:microsoft.com/office/officeart/2005/8/layout/vList2"/>
    <dgm:cxn modelId="{C9ECF7F9-78F7-4D57-A5AF-2467A506F588}" srcId="{2617C92F-F395-4CE4-BC4F-65A325876A2E}" destId="{3CC64E98-3B8C-4DF5-9CEF-DB5B9E1A7E46}" srcOrd="4" destOrd="0" parTransId="{13D486DB-FD30-4097-99C0-B3CCE44F9046}" sibTransId="{5627275B-88A6-4CE1-85AE-5A7A8EE5D9EF}"/>
    <dgm:cxn modelId="{81831EB2-2DA4-4FF6-BF6D-AFB5E4DCC9B5}" srcId="{2617C92F-F395-4CE4-BC4F-65A325876A2E}" destId="{9EC52D59-CB5C-4E25-BF07-51460565A896}" srcOrd="2" destOrd="0" parTransId="{D7C4BC8A-75CA-419D-8D3F-E2AFE944E79C}" sibTransId="{8AA1DC6E-CD0E-41F3-B909-AB08D2E08BE1}"/>
    <dgm:cxn modelId="{16CA0BF7-BCBB-4363-BC70-A4A3C1BB108E}" type="presOf" srcId="{9EC52D59-CB5C-4E25-BF07-51460565A896}" destId="{E9F9DE2A-F129-45AA-9F6F-6E37DEADFD29}" srcOrd="0" destOrd="0" presId="urn:microsoft.com/office/officeart/2005/8/layout/vList2"/>
    <dgm:cxn modelId="{4532C015-C5F3-4BD0-8B76-2DB0465D5BFE}" type="presParOf" srcId="{38AF4E5C-703B-4B9D-8AEF-73435B5DEA19}" destId="{453BBAD0-4AB8-43AF-8F31-9D5B6EF9102E}" srcOrd="0" destOrd="0" presId="urn:microsoft.com/office/officeart/2005/8/layout/vList2"/>
    <dgm:cxn modelId="{CD619043-C6C9-46EA-A5F2-08CE6E52A288}" type="presParOf" srcId="{38AF4E5C-703B-4B9D-8AEF-73435B5DEA19}" destId="{8BC63950-E7C4-4A69-BB19-F9B7DB612539}" srcOrd="1" destOrd="0" presId="urn:microsoft.com/office/officeart/2005/8/layout/vList2"/>
    <dgm:cxn modelId="{83E18E8A-6BDB-4447-8767-9A3C7272A10B}" type="presParOf" srcId="{38AF4E5C-703B-4B9D-8AEF-73435B5DEA19}" destId="{69599F99-39EF-4465-972C-96C9524E2B79}" srcOrd="2" destOrd="0" presId="urn:microsoft.com/office/officeart/2005/8/layout/vList2"/>
    <dgm:cxn modelId="{9C8AE2F0-2AA1-4E30-A288-23AD88A92F89}" type="presParOf" srcId="{38AF4E5C-703B-4B9D-8AEF-73435B5DEA19}" destId="{54E2E175-701D-4AE9-99D8-AF2EB2BC4723}" srcOrd="3" destOrd="0" presId="urn:microsoft.com/office/officeart/2005/8/layout/vList2"/>
    <dgm:cxn modelId="{26CF33EC-9DDE-4527-9D20-C1F13FEDB148}" type="presParOf" srcId="{38AF4E5C-703B-4B9D-8AEF-73435B5DEA19}" destId="{E9F9DE2A-F129-45AA-9F6F-6E37DEADFD29}" srcOrd="4" destOrd="0" presId="urn:microsoft.com/office/officeart/2005/8/layout/vList2"/>
    <dgm:cxn modelId="{782E4E90-C4AE-4069-96FB-BBE10CC60994}" type="presParOf" srcId="{38AF4E5C-703B-4B9D-8AEF-73435B5DEA19}" destId="{88F695C3-A694-4537-A375-58A57A96FA8B}" srcOrd="5" destOrd="0" presId="urn:microsoft.com/office/officeart/2005/8/layout/vList2"/>
    <dgm:cxn modelId="{0D415F26-6DE2-46C4-BDF0-86C5CB1ADC04}" type="presParOf" srcId="{38AF4E5C-703B-4B9D-8AEF-73435B5DEA19}" destId="{0D2EE25A-DD37-438B-9C92-7458B636E277}" srcOrd="6" destOrd="0" presId="urn:microsoft.com/office/officeart/2005/8/layout/vList2"/>
    <dgm:cxn modelId="{FF113793-AE23-4B90-A0D8-EE71B5AE1A68}" type="presParOf" srcId="{38AF4E5C-703B-4B9D-8AEF-73435B5DEA19}" destId="{4CC5D1C8-4733-4E51-9389-7CB7BB1CAEF0}" srcOrd="7" destOrd="0" presId="urn:microsoft.com/office/officeart/2005/8/layout/vList2"/>
    <dgm:cxn modelId="{00C7C819-A426-43B0-848C-2B751275A05F}" type="presParOf" srcId="{38AF4E5C-703B-4B9D-8AEF-73435B5DEA19}" destId="{343356C3-8655-41BD-A255-143F751AA6A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58FC8C-C167-4C8F-AC4B-A382EDF7DF3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5CE317C9-5446-4CB4-9421-DCFE1D61C0EF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種類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2B523CE-F963-4F0A-BA62-A25D531FF471}" type="parTrans" cxnId="{2EB33842-C7F7-494A-908B-A7CCF1C3967A}">
      <dgm:prSet/>
      <dgm:spPr/>
      <dgm:t>
        <a:bodyPr/>
        <a:lstStyle/>
        <a:p>
          <a:endParaRPr lang="zh-TW" altLang="en-US"/>
        </a:p>
      </dgm:t>
    </dgm:pt>
    <dgm:pt modelId="{1E1ABA5F-5233-4D1B-A495-F7ED8A9F95C8}" type="sibTrans" cxnId="{2EB33842-C7F7-494A-908B-A7CCF1C3967A}">
      <dgm:prSet/>
      <dgm:spPr/>
      <dgm:t>
        <a:bodyPr/>
        <a:lstStyle/>
        <a:p>
          <a:endParaRPr lang="zh-TW" altLang="en-US"/>
        </a:p>
      </dgm:t>
    </dgm:pt>
    <dgm:pt modelId="{AFC31D2E-3CDB-4CD0-B810-C36494F08822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詐領旅費、加班費等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A571C23-FED8-4777-9079-03940DD8414C}" type="parTrans" cxnId="{BA4AA063-59C2-43AD-9B16-7DDCC274782C}">
      <dgm:prSet/>
      <dgm:spPr/>
      <dgm:t>
        <a:bodyPr/>
        <a:lstStyle/>
        <a:p>
          <a:endParaRPr lang="zh-TW" altLang="en-US"/>
        </a:p>
      </dgm:t>
    </dgm:pt>
    <dgm:pt modelId="{39ABADDB-36D4-4CDF-858E-D4DA594DC253}" type="sibTrans" cxnId="{BA4AA063-59C2-43AD-9B16-7DDCC274782C}">
      <dgm:prSet/>
      <dgm:spPr/>
      <dgm:t>
        <a:bodyPr/>
        <a:lstStyle/>
        <a:p>
          <a:endParaRPr lang="zh-TW" altLang="en-US"/>
        </a:p>
      </dgm:t>
    </dgm:pt>
    <dgm:pt modelId="{364BD837-0C45-4988-BFD5-FCA765C5DE85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虛報小額採購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902CF7-B691-4982-9A79-87878D695B85}" type="parTrans" cxnId="{CFC54533-BB97-4965-A559-9E150FDFCB42}">
      <dgm:prSet/>
      <dgm:spPr/>
      <dgm:t>
        <a:bodyPr/>
        <a:lstStyle/>
        <a:p>
          <a:endParaRPr lang="zh-TW" altLang="en-US"/>
        </a:p>
      </dgm:t>
    </dgm:pt>
    <dgm:pt modelId="{C90F4DE0-D533-4CAE-ABC5-B3CF70375C06}" type="sibTrans" cxnId="{CFC54533-BB97-4965-A559-9E150FDFCB42}">
      <dgm:prSet/>
      <dgm:spPr/>
      <dgm:t>
        <a:bodyPr/>
        <a:lstStyle/>
        <a:p>
          <a:endParaRPr lang="zh-TW" altLang="en-US"/>
        </a:p>
      </dgm:t>
    </dgm:pt>
    <dgm:pt modelId="{8D682666-D7DD-48E7-B907-4FF6CB5F6B9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額度小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E598645-E180-4EC0-9CD1-8F218BC1433C}" type="parTrans" cxnId="{002B9C68-F08E-4434-B4A2-8F3F05BD401F}">
      <dgm:prSet/>
      <dgm:spPr/>
      <dgm:t>
        <a:bodyPr/>
        <a:lstStyle/>
        <a:p>
          <a:endParaRPr lang="zh-TW" altLang="en-US"/>
        </a:p>
      </dgm:t>
    </dgm:pt>
    <dgm:pt modelId="{3D996F32-25C3-4908-9B48-B0FE699BD6BD}" type="sibTrans" cxnId="{002B9C68-F08E-4434-B4A2-8F3F05BD401F}">
      <dgm:prSet/>
      <dgm:spPr/>
      <dgm:t>
        <a:bodyPr/>
        <a:lstStyle/>
        <a:p>
          <a:endParaRPr lang="zh-TW" altLang="en-US"/>
        </a:p>
      </dgm:t>
    </dgm:pt>
    <dgm:pt modelId="{C3CF4EE6-759A-4E82-A4B2-81571880F6C1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可能涉犯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8DF4E4A-B124-4B21-8149-1478F1C577D1}" type="parTrans" cxnId="{5C0DF746-C3CD-4320-9283-6A85B42020CC}">
      <dgm:prSet/>
      <dgm:spPr/>
      <dgm:t>
        <a:bodyPr/>
        <a:lstStyle/>
        <a:p>
          <a:endParaRPr lang="zh-TW" altLang="en-US"/>
        </a:p>
      </dgm:t>
    </dgm:pt>
    <dgm:pt modelId="{3523EE60-CF0C-4436-AEA0-E26D53E00DF3}" type="sibTrans" cxnId="{5C0DF746-C3CD-4320-9283-6A85B42020CC}">
      <dgm:prSet/>
      <dgm:spPr/>
      <dgm:t>
        <a:bodyPr/>
        <a:lstStyle/>
        <a:p>
          <a:endParaRPr lang="zh-TW" altLang="en-US"/>
        </a:p>
      </dgm:t>
    </dgm:pt>
    <dgm:pt modelId="{55597E69-6058-44A2-A8CE-380F69477A53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詐欺取財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7779C35-F657-42D3-9BFA-55EEAD08085F}" type="parTrans" cxnId="{5EADB2E2-5644-44AF-8FBD-A3E74ED2FBE6}">
      <dgm:prSet/>
      <dgm:spPr/>
      <dgm:t>
        <a:bodyPr/>
        <a:lstStyle/>
        <a:p>
          <a:endParaRPr lang="zh-TW" altLang="en-US"/>
        </a:p>
      </dgm:t>
    </dgm:pt>
    <dgm:pt modelId="{40533BB3-3C01-4A95-861B-8C98E0B06C5F}" type="sibTrans" cxnId="{5EADB2E2-5644-44AF-8FBD-A3E74ED2FBE6}">
      <dgm:prSet/>
      <dgm:spPr/>
      <dgm:t>
        <a:bodyPr/>
        <a:lstStyle/>
        <a:p>
          <a:endParaRPr lang="zh-TW" altLang="en-US"/>
        </a:p>
      </dgm:t>
    </dgm:pt>
    <dgm:pt modelId="{3842EC33-3E7E-403C-9565-DCE3B89F6B1D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侵占經管財物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D771581-B9C9-4496-A76D-F3CAC87B563D}" type="parTrans" cxnId="{1DA30684-F7FE-4ED0-86D2-31C3F5AF63CB}">
      <dgm:prSet/>
      <dgm:spPr/>
      <dgm:t>
        <a:bodyPr/>
        <a:lstStyle/>
        <a:p>
          <a:endParaRPr lang="zh-TW" altLang="en-US"/>
        </a:p>
      </dgm:t>
    </dgm:pt>
    <dgm:pt modelId="{DABC4885-77E0-4104-97C0-2AE526860CD3}" type="sibTrans" cxnId="{1DA30684-F7FE-4ED0-86D2-31C3F5AF63CB}">
      <dgm:prSet/>
      <dgm:spPr/>
      <dgm:t>
        <a:bodyPr/>
        <a:lstStyle/>
        <a:p>
          <a:endParaRPr lang="zh-TW" altLang="en-US"/>
        </a:p>
      </dgm:t>
    </dgm:pt>
    <dgm:pt modelId="{93ED0524-6B38-4006-92D6-71F1FD2F02E4}">
      <dgm:prSet phldrT="[文字]"/>
      <dgm:spPr>
        <a:solidFill>
          <a:srgbClr val="00B050"/>
        </a:solidFill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特性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C0B3AA6-CA70-404F-A45A-6845D2511825}" type="parTrans" cxnId="{F94E56C1-83D7-4886-A669-F87E61FB5B76}">
      <dgm:prSet/>
      <dgm:spPr/>
      <dgm:t>
        <a:bodyPr/>
        <a:lstStyle/>
        <a:p>
          <a:endParaRPr lang="zh-TW" altLang="en-US"/>
        </a:p>
      </dgm:t>
    </dgm:pt>
    <dgm:pt modelId="{5407CD9F-FA00-437C-991D-F366E44F08EB}" type="sibTrans" cxnId="{F94E56C1-83D7-4886-A669-F87E61FB5B76}">
      <dgm:prSet/>
      <dgm:spPr/>
      <dgm:t>
        <a:bodyPr/>
        <a:lstStyle/>
        <a:p>
          <a:endParaRPr lang="zh-TW" altLang="en-US"/>
        </a:p>
      </dgm:t>
    </dgm:pt>
    <dgm:pt modelId="{4F328561-944A-44DA-AB29-4E9F34A3FFDC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經常發生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00059A9-6C55-4082-9A8C-79A159DF4A60}" type="parTrans" cxnId="{B6C8ABED-AF49-46CD-8589-9FB1E28149C6}">
      <dgm:prSet/>
      <dgm:spPr/>
      <dgm:t>
        <a:bodyPr/>
        <a:lstStyle/>
        <a:p>
          <a:endParaRPr lang="zh-TW" altLang="en-US"/>
        </a:p>
      </dgm:t>
    </dgm:pt>
    <dgm:pt modelId="{1E157667-7B0F-4A48-A0D4-35AEB6545918}" type="sibTrans" cxnId="{B6C8ABED-AF49-46CD-8589-9FB1E28149C6}">
      <dgm:prSet/>
      <dgm:spPr/>
      <dgm:t>
        <a:bodyPr/>
        <a:lstStyle/>
        <a:p>
          <a:endParaRPr lang="zh-TW" altLang="en-US"/>
        </a:p>
      </dgm:t>
    </dgm:pt>
    <dgm:pt modelId="{9C101DD0-CDC4-49F4-8DD5-22B299AF53D1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得不償失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4EB6251D-F301-43FA-854D-C8EFB103AD77}" type="parTrans" cxnId="{F77074BD-81E7-4CC4-985B-E57CA7E1E301}">
      <dgm:prSet/>
      <dgm:spPr/>
      <dgm:t>
        <a:bodyPr/>
        <a:lstStyle/>
        <a:p>
          <a:endParaRPr lang="zh-TW" altLang="en-US"/>
        </a:p>
      </dgm:t>
    </dgm:pt>
    <dgm:pt modelId="{A1D452C2-49C3-4723-95B2-7C513D806847}" type="sibTrans" cxnId="{F77074BD-81E7-4CC4-985B-E57CA7E1E301}">
      <dgm:prSet/>
      <dgm:spPr/>
      <dgm:t>
        <a:bodyPr/>
        <a:lstStyle/>
        <a:p>
          <a:endParaRPr lang="zh-TW" altLang="en-US"/>
        </a:p>
      </dgm:t>
    </dgm:pt>
    <dgm:pt modelId="{B0BD23C2-3EA4-4A28-B107-B29FF1B4819E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偽變造文書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3D44C4D-486F-4FC1-862A-93C0584F68D8}" type="parTrans" cxnId="{D9144095-4E9E-4004-AC71-D2E1139DCE48}">
      <dgm:prSet/>
      <dgm:spPr/>
      <dgm:t>
        <a:bodyPr/>
        <a:lstStyle/>
        <a:p>
          <a:endParaRPr lang="zh-TW" altLang="en-US"/>
        </a:p>
      </dgm:t>
    </dgm:pt>
    <dgm:pt modelId="{2EA07CB6-5762-41A3-B085-AF3B5FE17877}" type="sibTrans" cxnId="{D9144095-4E9E-4004-AC71-D2E1139DCE48}">
      <dgm:prSet/>
      <dgm:spPr/>
      <dgm:t>
        <a:bodyPr/>
        <a:lstStyle/>
        <a:p>
          <a:endParaRPr lang="zh-TW" altLang="en-US"/>
        </a:p>
      </dgm:t>
    </dgm:pt>
    <dgm:pt modelId="{9DEA22FE-CFAB-4FB4-906F-81E3B1E13F94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竊占財物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C91FF79-DA77-4B8B-AE82-DAA592B2E7A5}" type="parTrans" cxnId="{775E01EB-C94D-4EDB-8070-212E3BA7E0B3}">
      <dgm:prSet/>
      <dgm:spPr/>
      <dgm:t>
        <a:bodyPr/>
        <a:lstStyle/>
        <a:p>
          <a:endParaRPr lang="zh-TW" altLang="en-US"/>
        </a:p>
      </dgm:t>
    </dgm:pt>
    <dgm:pt modelId="{F2C73C5E-A9B6-4BB5-B5B3-15E922E5C6F0}" type="sibTrans" cxnId="{775E01EB-C94D-4EDB-8070-212E3BA7E0B3}">
      <dgm:prSet/>
      <dgm:spPr/>
      <dgm:t>
        <a:bodyPr/>
        <a:lstStyle/>
        <a:p>
          <a:endParaRPr lang="zh-TW" altLang="en-US"/>
        </a:p>
      </dgm:t>
    </dgm:pt>
    <dgm:pt modelId="{535C0E04-4FCF-48E0-B05F-A8CFCB6ECF01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利用職務機會詐取財物罪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661AA61-BA0A-41D7-B951-5B5EEFCF05E8}" type="parTrans" cxnId="{A143E8AC-145B-47A2-8E14-F0A0D2EA93B8}">
      <dgm:prSet/>
      <dgm:spPr/>
      <dgm:t>
        <a:bodyPr/>
        <a:lstStyle/>
        <a:p>
          <a:endParaRPr lang="zh-TW" altLang="en-US"/>
        </a:p>
      </dgm:t>
    </dgm:pt>
    <dgm:pt modelId="{AA5B370B-2A09-4EE4-8348-8B2DC86F28FE}" type="sibTrans" cxnId="{A143E8AC-145B-47A2-8E14-F0A0D2EA93B8}">
      <dgm:prSet/>
      <dgm:spPr/>
      <dgm:t>
        <a:bodyPr/>
        <a:lstStyle/>
        <a:p>
          <a:endParaRPr lang="zh-TW" altLang="en-US"/>
        </a:p>
      </dgm:t>
    </dgm:pt>
    <dgm:pt modelId="{B45ACB3D-F7D6-4ED9-94A0-50B8F56E4718}">
      <dgm:prSet phldrT="[文字]" custT="1"/>
      <dgm:spPr/>
      <dgm:t>
        <a:bodyPr/>
        <a:lstStyle/>
        <a:p>
          <a:r>
            <a:rPr lang="zh-TW" altLang="en-US" sz="28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易疏忽</a:t>
          </a:r>
          <a:endParaRPr lang="zh-TW" altLang="en-US" sz="28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BDCDE47-4932-4779-806F-9E672A2E3F15}" type="parTrans" cxnId="{18448F14-D390-4F6A-831F-EE68A4EC5DC7}">
      <dgm:prSet/>
      <dgm:spPr/>
      <dgm:t>
        <a:bodyPr/>
        <a:lstStyle/>
        <a:p>
          <a:endParaRPr lang="zh-TW" altLang="en-US"/>
        </a:p>
      </dgm:t>
    </dgm:pt>
    <dgm:pt modelId="{8457FC46-55FC-4760-93BC-02A27FBC41B8}" type="sibTrans" cxnId="{18448F14-D390-4F6A-831F-EE68A4EC5DC7}">
      <dgm:prSet/>
      <dgm:spPr/>
      <dgm:t>
        <a:bodyPr/>
        <a:lstStyle/>
        <a:p>
          <a:endParaRPr lang="zh-TW" altLang="en-US"/>
        </a:p>
      </dgm:t>
    </dgm:pt>
    <dgm:pt modelId="{A8854911-DD1B-4E04-A99D-6CCE50DA2F3D}" type="pres">
      <dgm:prSet presAssocID="{EC58FC8C-C167-4C8F-AC4B-A382EDF7DF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E2246A-2DF8-4A59-9738-3A5F96743DF7}" type="pres">
      <dgm:prSet presAssocID="{5CE317C9-5446-4CB4-9421-DCFE1D61C0EF}" presName="composite" presStyleCnt="0"/>
      <dgm:spPr/>
    </dgm:pt>
    <dgm:pt modelId="{77EB87CF-204D-413F-A56D-9AA7F2B1B972}" type="pres">
      <dgm:prSet presAssocID="{5CE317C9-5446-4CB4-9421-DCFE1D61C0EF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49AA6C-B303-427A-AF2F-E84DCB4A1710}" type="pres">
      <dgm:prSet presAssocID="{5CE317C9-5446-4CB4-9421-DCFE1D61C0EF}" presName="desTx" presStyleLbl="alignAccFollowNode1" presStyleIdx="0" presStyleCnt="3" custScaleX="990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F91AF4-9853-4173-A3F0-9286851D713C}" type="pres">
      <dgm:prSet presAssocID="{1E1ABA5F-5233-4D1B-A495-F7ED8A9F95C8}" presName="space" presStyleCnt="0"/>
      <dgm:spPr/>
    </dgm:pt>
    <dgm:pt modelId="{5B0D1F82-CFF3-48E1-A513-61B2E8718672}" type="pres">
      <dgm:prSet presAssocID="{93ED0524-6B38-4006-92D6-71F1FD2F02E4}" presName="composite" presStyleCnt="0"/>
      <dgm:spPr/>
    </dgm:pt>
    <dgm:pt modelId="{682B796B-0483-4D46-8E4B-1969795A5BC7}" type="pres">
      <dgm:prSet presAssocID="{93ED0524-6B38-4006-92D6-71F1FD2F02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FFA7846-6AB9-42C6-A5B8-FF2923DCF3EC}" type="pres">
      <dgm:prSet presAssocID="{93ED0524-6B38-4006-92D6-71F1FD2F02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7AA87AF-CF96-4F93-A55D-D379644369C8}" type="pres">
      <dgm:prSet presAssocID="{5407CD9F-FA00-437C-991D-F366E44F08EB}" presName="space" presStyleCnt="0"/>
      <dgm:spPr/>
    </dgm:pt>
    <dgm:pt modelId="{5D63D9AB-8324-486F-BEB6-26BFF33755B6}" type="pres">
      <dgm:prSet presAssocID="{C3CF4EE6-759A-4E82-A4B2-81571880F6C1}" presName="composite" presStyleCnt="0"/>
      <dgm:spPr/>
    </dgm:pt>
    <dgm:pt modelId="{03468D61-5EA6-48AF-93A7-F24D4C37D2E3}" type="pres">
      <dgm:prSet presAssocID="{C3CF4EE6-759A-4E82-A4B2-81571880F6C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6694B4-B033-4728-B757-3998D30FD7A2}" type="pres">
      <dgm:prSet presAssocID="{C3CF4EE6-759A-4E82-A4B2-81571880F6C1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F76610D-7A1C-4744-9948-F6B02C044237}" type="presOf" srcId="{93ED0524-6B38-4006-92D6-71F1FD2F02E4}" destId="{682B796B-0483-4D46-8E4B-1969795A5BC7}" srcOrd="0" destOrd="0" presId="urn:microsoft.com/office/officeart/2005/8/layout/hList1"/>
    <dgm:cxn modelId="{775E01EB-C94D-4EDB-8070-212E3BA7E0B3}" srcId="{C3CF4EE6-759A-4E82-A4B2-81571880F6C1}" destId="{9DEA22FE-CFAB-4FB4-906F-81E3B1E13F94}" srcOrd="3" destOrd="0" parTransId="{9C91FF79-DA77-4B8B-AE82-DAA592B2E7A5}" sibTransId="{F2C73C5E-A9B6-4BB5-B5B3-15E922E5C6F0}"/>
    <dgm:cxn modelId="{2EB33842-C7F7-494A-908B-A7CCF1C3967A}" srcId="{EC58FC8C-C167-4C8F-AC4B-A382EDF7DF32}" destId="{5CE317C9-5446-4CB4-9421-DCFE1D61C0EF}" srcOrd="0" destOrd="0" parTransId="{B2B523CE-F963-4F0A-BA62-A25D531FF471}" sibTransId="{1E1ABA5F-5233-4D1B-A495-F7ED8A9F95C8}"/>
    <dgm:cxn modelId="{BA4AA063-59C2-43AD-9B16-7DDCC274782C}" srcId="{5CE317C9-5446-4CB4-9421-DCFE1D61C0EF}" destId="{AFC31D2E-3CDB-4CD0-B810-C36494F08822}" srcOrd="0" destOrd="0" parTransId="{5A571C23-FED8-4777-9079-03940DD8414C}" sibTransId="{39ABADDB-36D4-4CDF-858E-D4DA594DC253}"/>
    <dgm:cxn modelId="{9AF4D3A8-6915-4DBF-92A1-93A2964CBFBB}" type="presOf" srcId="{8D682666-D7DD-48E7-B907-4FF6CB5F6B9E}" destId="{3FFA7846-6AB9-42C6-A5B8-FF2923DCF3EC}" srcOrd="0" destOrd="0" presId="urn:microsoft.com/office/officeart/2005/8/layout/hList1"/>
    <dgm:cxn modelId="{002B9C68-F08E-4434-B4A2-8F3F05BD401F}" srcId="{93ED0524-6B38-4006-92D6-71F1FD2F02E4}" destId="{8D682666-D7DD-48E7-B907-4FF6CB5F6B9E}" srcOrd="0" destOrd="0" parTransId="{FE598645-E180-4EC0-9CD1-8F218BC1433C}" sibTransId="{3D996F32-25C3-4908-9B48-B0FE699BD6BD}"/>
    <dgm:cxn modelId="{4A924E01-9019-4344-BB31-BE44FB72C194}" type="presOf" srcId="{AFC31D2E-3CDB-4CD0-B810-C36494F08822}" destId="{B549AA6C-B303-427A-AF2F-E84DCB4A1710}" srcOrd="0" destOrd="0" presId="urn:microsoft.com/office/officeart/2005/8/layout/hList1"/>
    <dgm:cxn modelId="{5C0DF746-C3CD-4320-9283-6A85B42020CC}" srcId="{EC58FC8C-C167-4C8F-AC4B-A382EDF7DF32}" destId="{C3CF4EE6-759A-4E82-A4B2-81571880F6C1}" srcOrd="2" destOrd="0" parTransId="{D8DF4E4A-B124-4B21-8149-1478F1C577D1}" sibTransId="{3523EE60-CF0C-4436-AEA0-E26D53E00DF3}"/>
    <dgm:cxn modelId="{B6C8ABED-AF49-46CD-8589-9FB1E28149C6}" srcId="{93ED0524-6B38-4006-92D6-71F1FD2F02E4}" destId="{4F328561-944A-44DA-AB29-4E9F34A3FFDC}" srcOrd="2" destOrd="0" parTransId="{500059A9-6C55-4082-9A8C-79A159DF4A60}" sibTransId="{1E157667-7B0F-4A48-A0D4-35AEB6545918}"/>
    <dgm:cxn modelId="{61DA87BE-97EC-462E-AF35-0331A9983251}" type="presOf" srcId="{3842EC33-3E7E-403C-9565-DCE3B89F6B1D}" destId="{B549AA6C-B303-427A-AF2F-E84DCB4A1710}" srcOrd="0" destOrd="2" presId="urn:microsoft.com/office/officeart/2005/8/layout/hList1"/>
    <dgm:cxn modelId="{F94E56C1-83D7-4886-A669-F87E61FB5B76}" srcId="{EC58FC8C-C167-4C8F-AC4B-A382EDF7DF32}" destId="{93ED0524-6B38-4006-92D6-71F1FD2F02E4}" srcOrd="1" destOrd="0" parTransId="{0C0B3AA6-CA70-404F-A45A-6845D2511825}" sibTransId="{5407CD9F-FA00-437C-991D-F366E44F08EB}"/>
    <dgm:cxn modelId="{D5C9D15B-A001-4401-8239-688FA105C4BC}" type="presOf" srcId="{C3CF4EE6-759A-4E82-A4B2-81571880F6C1}" destId="{03468D61-5EA6-48AF-93A7-F24D4C37D2E3}" srcOrd="0" destOrd="0" presId="urn:microsoft.com/office/officeart/2005/8/layout/hList1"/>
    <dgm:cxn modelId="{F77074BD-81E7-4CC4-985B-E57CA7E1E301}" srcId="{93ED0524-6B38-4006-92D6-71F1FD2F02E4}" destId="{9C101DD0-CDC4-49F4-8DD5-22B299AF53D1}" srcOrd="3" destOrd="0" parTransId="{4EB6251D-F301-43FA-854D-C8EFB103AD77}" sibTransId="{A1D452C2-49C3-4723-95B2-7C513D806847}"/>
    <dgm:cxn modelId="{A143E8AC-145B-47A2-8E14-F0A0D2EA93B8}" srcId="{C3CF4EE6-759A-4E82-A4B2-81571880F6C1}" destId="{535C0E04-4FCF-48E0-B05F-A8CFCB6ECF01}" srcOrd="1" destOrd="0" parTransId="{5661AA61-BA0A-41D7-B951-5B5EEFCF05E8}" sibTransId="{AA5B370B-2A09-4EE4-8348-8B2DC86F28FE}"/>
    <dgm:cxn modelId="{97A3FA85-137F-4627-B143-A4D5FDC6271D}" type="presOf" srcId="{5CE317C9-5446-4CB4-9421-DCFE1D61C0EF}" destId="{77EB87CF-204D-413F-A56D-9AA7F2B1B972}" srcOrd="0" destOrd="0" presId="urn:microsoft.com/office/officeart/2005/8/layout/hList1"/>
    <dgm:cxn modelId="{1DA30684-F7FE-4ED0-86D2-31C3F5AF63CB}" srcId="{5CE317C9-5446-4CB4-9421-DCFE1D61C0EF}" destId="{3842EC33-3E7E-403C-9565-DCE3B89F6B1D}" srcOrd="2" destOrd="0" parTransId="{7D771581-B9C9-4496-A76D-F3CAC87B563D}" sibTransId="{DABC4885-77E0-4104-97C0-2AE526860CD3}"/>
    <dgm:cxn modelId="{5EADB2E2-5644-44AF-8FBD-A3E74ED2FBE6}" srcId="{C3CF4EE6-759A-4E82-A4B2-81571880F6C1}" destId="{55597E69-6058-44A2-A8CE-380F69477A53}" srcOrd="0" destOrd="0" parTransId="{F7779C35-F657-42D3-9BFA-55EEAD08085F}" sibTransId="{40533BB3-3C01-4A95-861B-8C98E0B06C5F}"/>
    <dgm:cxn modelId="{748CF517-2339-48B0-ABEC-67A489791635}" type="presOf" srcId="{9C101DD0-CDC4-49F4-8DD5-22B299AF53D1}" destId="{3FFA7846-6AB9-42C6-A5B8-FF2923DCF3EC}" srcOrd="0" destOrd="3" presId="urn:microsoft.com/office/officeart/2005/8/layout/hList1"/>
    <dgm:cxn modelId="{B0B25041-E601-4835-821B-79B1371FD05F}" type="presOf" srcId="{535C0E04-4FCF-48E0-B05F-A8CFCB6ECF01}" destId="{AE6694B4-B033-4728-B757-3998D30FD7A2}" srcOrd="0" destOrd="1" presId="urn:microsoft.com/office/officeart/2005/8/layout/hList1"/>
    <dgm:cxn modelId="{18448F14-D390-4F6A-831F-EE68A4EC5DC7}" srcId="{93ED0524-6B38-4006-92D6-71F1FD2F02E4}" destId="{B45ACB3D-F7D6-4ED9-94A0-50B8F56E4718}" srcOrd="1" destOrd="0" parTransId="{FBDCDE47-4932-4779-806F-9E672A2E3F15}" sibTransId="{8457FC46-55FC-4760-93BC-02A27FBC41B8}"/>
    <dgm:cxn modelId="{5718B788-DD48-4A6B-8311-198AF22D8C9B}" type="presOf" srcId="{364BD837-0C45-4988-BFD5-FCA765C5DE85}" destId="{B549AA6C-B303-427A-AF2F-E84DCB4A1710}" srcOrd="0" destOrd="1" presId="urn:microsoft.com/office/officeart/2005/8/layout/hList1"/>
    <dgm:cxn modelId="{D1575C78-A39A-4FDD-9BEB-1E31A909615B}" type="presOf" srcId="{B45ACB3D-F7D6-4ED9-94A0-50B8F56E4718}" destId="{3FFA7846-6AB9-42C6-A5B8-FF2923DCF3EC}" srcOrd="0" destOrd="1" presId="urn:microsoft.com/office/officeart/2005/8/layout/hList1"/>
    <dgm:cxn modelId="{9ED887BA-ED73-4E08-9F97-24244B9239A3}" type="presOf" srcId="{4F328561-944A-44DA-AB29-4E9F34A3FFDC}" destId="{3FFA7846-6AB9-42C6-A5B8-FF2923DCF3EC}" srcOrd="0" destOrd="2" presId="urn:microsoft.com/office/officeart/2005/8/layout/hList1"/>
    <dgm:cxn modelId="{65035184-3737-4EB0-A269-095848FC0A43}" type="presOf" srcId="{EC58FC8C-C167-4C8F-AC4B-A382EDF7DF32}" destId="{A8854911-DD1B-4E04-A99D-6CCE50DA2F3D}" srcOrd="0" destOrd="0" presId="urn:microsoft.com/office/officeart/2005/8/layout/hList1"/>
    <dgm:cxn modelId="{CFC54533-BB97-4965-A559-9E150FDFCB42}" srcId="{5CE317C9-5446-4CB4-9421-DCFE1D61C0EF}" destId="{364BD837-0C45-4988-BFD5-FCA765C5DE85}" srcOrd="1" destOrd="0" parTransId="{A3902CF7-B691-4982-9A79-87878D695B85}" sibTransId="{C90F4DE0-D533-4CAE-ABC5-B3CF70375C06}"/>
    <dgm:cxn modelId="{C53ABB21-B777-4AE7-90B0-CAC7A2C4ED01}" type="presOf" srcId="{B0BD23C2-3EA4-4A28-B107-B29FF1B4819E}" destId="{AE6694B4-B033-4728-B757-3998D30FD7A2}" srcOrd="0" destOrd="2" presId="urn:microsoft.com/office/officeart/2005/8/layout/hList1"/>
    <dgm:cxn modelId="{02835050-9306-4141-A5C9-3856E1BC9D43}" type="presOf" srcId="{55597E69-6058-44A2-A8CE-380F69477A53}" destId="{AE6694B4-B033-4728-B757-3998D30FD7A2}" srcOrd="0" destOrd="0" presId="urn:microsoft.com/office/officeart/2005/8/layout/hList1"/>
    <dgm:cxn modelId="{0009DE94-3A74-47D6-89B8-67D3F2AD0511}" type="presOf" srcId="{9DEA22FE-CFAB-4FB4-906F-81E3B1E13F94}" destId="{AE6694B4-B033-4728-B757-3998D30FD7A2}" srcOrd="0" destOrd="3" presId="urn:microsoft.com/office/officeart/2005/8/layout/hList1"/>
    <dgm:cxn modelId="{D9144095-4E9E-4004-AC71-D2E1139DCE48}" srcId="{C3CF4EE6-759A-4E82-A4B2-81571880F6C1}" destId="{B0BD23C2-3EA4-4A28-B107-B29FF1B4819E}" srcOrd="2" destOrd="0" parTransId="{D3D44C4D-486F-4FC1-862A-93C0584F68D8}" sibTransId="{2EA07CB6-5762-41A3-B085-AF3B5FE17877}"/>
    <dgm:cxn modelId="{0BEB8D15-5B1D-43C2-82B9-572780AFDA50}" type="presParOf" srcId="{A8854911-DD1B-4E04-A99D-6CCE50DA2F3D}" destId="{A5E2246A-2DF8-4A59-9738-3A5F96743DF7}" srcOrd="0" destOrd="0" presId="urn:microsoft.com/office/officeart/2005/8/layout/hList1"/>
    <dgm:cxn modelId="{E9C54CDC-7243-447C-8A08-800DD1813A81}" type="presParOf" srcId="{A5E2246A-2DF8-4A59-9738-3A5F96743DF7}" destId="{77EB87CF-204D-413F-A56D-9AA7F2B1B972}" srcOrd="0" destOrd="0" presId="urn:microsoft.com/office/officeart/2005/8/layout/hList1"/>
    <dgm:cxn modelId="{3033BCCB-C50C-4029-9377-D5F983462DA4}" type="presParOf" srcId="{A5E2246A-2DF8-4A59-9738-3A5F96743DF7}" destId="{B549AA6C-B303-427A-AF2F-E84DCB4A1710}" srcOrd="1" destOrd="0" presId="urn:microsoft.com/office/officeart/2005/8/layout/hList1"/>
    <dgm:cxn modelId="{D1273C87-F6DE-4854-8F0F-D1675C12699E}" type="presParOf" srcId="{A8854911-DD1B-4E04-A99D-6CCE50DA2F3D}" destId="{31F91AF4-9853-4173-A3F0-9286851D713C}" srcOrd="1" destOrd="0" presId="urn:microsoft.com/office/officeart/2005/8/layout/hList1"/>
    <dgm:cxn modelId="{8987CC63-985E-4CCA-856D-9998FC63BEF3}" type="presParOf" srcId="{A8854911-DD1B-4E04-A99D-6CCE50DA2F3D}" destId="{5B0D1F82-CFF3-48E1-A513-61B2E8718672}" srcOrd="2" destOrd="0" presId="urn:microsoft.com/office/officeart/2005/8/layout/hList1"/>
    <dgm:cxn modelId="{1B43C0A7-749C-4082-9315-2038D96412B1}" type="presParOf" srcId="{5B0D1F82-CFF3-48E1-A513-61B2E8718672}" destId="{682B796B-0483-4D46-8E4B-1969795A5BC7}" srcOrd="0" destOrd="0" presId="urn:microsoft.com/office/officeart/2005/8/layout/hList1"/>
    <dgm:cxn modelId="{FABE7546-01C7-4BCD-8423-4D5AB06B66C7}" type="presParOf" srcId="{5B0D1F82-CFF3-48E1-A513-61B2E8718672}" destId="{3FFA7846-6AB9-42C6-A5B8-FF2923DCF3EC}" srcOrd="1" destOrd="0" presId="urn:microsoft.com/office/officeart/2005/8/layout/hList1"/>
    <dgm:cxn modelId="{F145E1F0-DDAA-4255-97F4-4F2667A1EA71}" type="presParOf" srcId="{A8854911-DD1B-4E04-A99D-6CCE50DA2F3D}" destId="{37AA87AF-CF96-4F93-A55D-D379644369C8}" srcOrd="3" destOrd="0" presId="urn:microsoft.com/office/officeart/2005/8/layout/hList1"/>
    <dgm:cxn modelId="{DECB4289-9606-4F52-90EA-855DDDB7D4BB}" type="presParOf" srcId="{A8854911-DD1B-4E04-A99D-6CCE50DA2F3D}" destId="{5D63D9AB-8324-486F-BEB6-26BFF33755B6}" srcOrd="4" destOrd="0" presId="urn:microsoft.com/office/officeart/2005/8/layout/hList1"/>
    <dgm:cxn modelId="{5A928C0A-E52B-48C2-ACDF-F43BECB85C16}" type="presParOf" srcId="{5D63D9AB-8324-486F-BEB6-26BFF33755B6}" destId="{03468D61-5EA6-48AF-93A7-F24D4C37D2E3}" srcOrd="0" destOrd="0" presId="urn:microsoft.com/office/officeart/2005/8/layout/hList1"/>
    <dgm:cxn modelId="{94E75928-C350-496B-893A-F4D31A7392CD}" type="presParOf" srcId="{5D63D9AB-8324-486F-BEB6-26BFF33755B6}" destId="{AE6694B4-B033-4728-B757-3998D30FD7A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4A6C72-CFFB-45F5-B4D4-A541F171EC7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0F7F061-4D2E-4AFA-ABD7-8F7EF9388846}">
      <dgm:prSet phldrT="[文字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zh-TW" altLang="en-US" dirty="0" smtClean="0">
              <a:latin typeface="標楷體" panose="03000509000000000000" pitchFamily="65" charset="-120"/>
              <a:ea typeface="標楷體" panose="03000509000000000000" pitchFamily="65" charset="-120"/>
            </a:rPr>
            <a:t>客觀上</a:t>
          </a:r>
          <a:endParaRPr lang="zh-TW" altLang="en-US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E5FCCA3-F1D1-44F6-9332-C3F049E64B2D}" type="parTrans" cxnId="{6F7E9076-74C8-4DA3-8DEB-2106B0C745B3}">
      <dgm:prSet/>
      <dgm:spPr/>
      <dgm:t>
        <a:bodyPr/>
        <a:lstStyle/>
        <a:p>
          <a:endParaRPr lang="zh-TW" altLang="en-US"/>
        </a:p>
      </dgm:t>
    </dgm:pt>
    <dgm:pt modelId="{E5704D34-1222-466E-8DCE-5841C7C17AE1}" type="sibTrans" cxnId="{6F7E9076-74C8-4DA3-8DEB-2106B0C745B3}">
      <dgm:prSet/>
      <dgm:spPr/>
      <dgm:t>
        <a:bodyPr/>
        <a:lstStyle/>
        <a:p>
          <a:endParaRPr lang="zh-TW" altLang="en-US"/>
        </a:p>
      </dgm:t>
    </dgm:pt>
    <dgm:pt modelId="{E879E048-B63F-4467-8887-696646172824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施用詐術的詐欺行為</a:t>
          </a:r>
          <a:endParaRPr lang="zh-TW" altLang="en-US" sz="2800" dirty="0">
            <a:solidFill>
              <a:schemeClr val="accent6">
                <a:lumMod val="75000"/>
              </a:schemeClr>
            </a:solidFill>
          </a:endParaRPr>
        </a:p>
      </dgm:t>
    </dgm:pt>
    <dgm:pt modelId="{2290302D-A6CB-4AC4-9BC3-9755B3EF3EDC}" type="parTrans" cxnId="{39A1CEEC-D1F0-4868-8484-1D3CC0C2E9B6}">
      <dgm:prSet/>
      <dgm:spPr/>
      <dgm:t>
        <a:bodyPr/>
        <a:lstStyle/>
        <a:p>
          <a:endParaRPr lang="zh-TW" altLang="en-US"/>
        </a:p>
      </dgm:t>
    </dgm:pt>
    <dgm:pt modelId="{9E97D494-A6C3-49F4-A230-9F7359E8D31F}" type="sibTrans" cxnId="{39A1CEEC-D1F0-4868-8484-1D3CC0C2E9B6}">
      <dgm:prSet/>
      <dgm:spPr/>
      <dgm:t>
        <a:bodyPr/>
        <a:lstStyle/>
        <a:p>
          <a:endParaRPr lang="zh-TW" altLang="en-US"/>
        </a:p>
      </dgm:t>
    </dgm:pt>
    <dgm:pt modelId="{F2F171F5-109D-4234-8FB9-E248F31192C4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被害人被誤導而產生錯誤的財產處理</a:t>
          </a:r>
          <a:endParaRPr lang="zh-TW" altLang="en-US" sz="2800" dirty="0">
            <a:solidFill>
              <a:schemeClr val="accent6">
                <a:lumMod val="75000"/>
              </a:schemeClr>
            </a:solidFill>
          </a:endParaRPr>
        </a:p>
      </dgm:t>
    </dgm:pt>
    <dgm:pt modelId="{CBD683F3-EE38-4E30-A03A-27B7141D9A3E}" type="parTrans" cxnId="{FB62A7D3-AB9C-4353-AC49-8FCF7B906305}">
      <dgm:prSet/>
      <dgm:spPr/>
      <dgm:t>
        <a:bodyPr/>
        <a:lstStyle/>
        <a:p>
          <a:endParaRPr lang="zh-TW" altLang="en-US"/>
        </a:p>
      </dgm:t>
    </dgm:pt>
    <dgm:pt modelId="{504C073D-161F-4E20-9137-B54007678046}" type="sibTrans" cxnId="{FB62A7D3-AB9C-4353-AC49-8FCF7B906305}">
      <dgm:prSet/>
      <dgm:spPr/>
      <dgm:t>
        <a:bodyPr/>
        <a:lstStyle/>
        <a:p>
          <a:endParaRPr lang="zh-TW" altLang="en-US"/>
        </a:p>
      </dgm:t>
    </dgm:pt>
    <dgm:pt modelId="{266084CC-6FC2-4D03-BC3A-53E93F10D04C}">
      <dgm:prSet phldrT="[文字]"/>
      <dgm:spPr/>
      <dgm:t>
        <a:bodyPr/>
        <a:lstStyle/>
        <a:p>
          <a:r>
            <a:rPr lang="zh-TW" altLang="en-US" b="1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主觀上</a:t>
          </a:r>
          <a:endParaRPr lang="zh-TW" altLang="en-US" dirty="0"/>
        </a:p>
      </dgm:t>
    </dgm:pt>
    <dgm:pt modelId="{B68D5B2D-B30F-47A4-B7FE-F8953325189E}" type="parTrans" cxnId="{EDCFE086-6BE7-4290-9966-D95618293717}">
      <dgm:prSet/>
      <dgm:spPr/>
      <dgm:t>
        <a:bodyPr/>
        <a:lstStyle/>
        <a:p>
          <a:endParaRPr lang="zh-TW" altLang="en-US"/>
        </a:p>
      </dgm:t>
    </dgm:pt>
    <dgm:pt modelId="{31D00DE1-383F-430E-B1C9-2184E16B2D2E}" type="sibTrans" cxnId="{EDCFE086-6BE7-4290-9966-D95618293717}">
      <dgm:prSet/>
      <dgm:spPr/>
      <dgm:t>
        <a:bodyPr/>
        <a:lstStyle/>
        <a:p>
          <a:endParaRPr lang="zh-TW" altLang="en-US"/>
        </a:p>
      </dgm:t>
    </dgm:pt>
    <dgm:pt modelId="{063D403C-BA70-4519-9F2D-7BDC2284C6EE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有不法意圖</a:t>
          </a:r>
          <a:endParaRPr lang="zh-TW" altLang="en-US" sz="2800" dirty="0">
            <a:solidFill>
              <a:schemeClr val="accent1">
                <a:lumMod val="50000"/>
              </a:schemeClr>
            </a:solidFill>
          </a:endParaRPr>
        </a:p>
      </dgm:t>
    </dgm:pt>
    <dgm:pt modelId="{05FB886C-1A3D-4908-8B06-DF3A6955F127}" type="parTrans" cxnId="{6F949B30-46A4-47D2-94EF-70691B2431E4}">
      <dgm:prSet/>
      <dgm:spPr/>
      <dgm:t>
        <a:bodyPr/>
        <a:lstStyle/>
        <a:p>
          <a:endParaRPr lang="zh-TW" altLang="en-US"/>
        </a:p>
      </dgm:t>
    </dgm:pt>
    <dgm:pt modelId="{87DF8437-C2C4-4119-AB61-477F2E462B49}" type="sibTrans" cxnId="{6F949B30-46A4-47D2-94EF-70691B2431E4}">
      <dgm:prSet/>
      <dgm:spPr/>
      <dgm:t>
        <a:bodyPr/>
        <a:lstStyle/>
        <a:p>
          <a:endParaRPr lang="zh-TW" altLang="en-US"/>
        </a:p>
      </dgm:t>
    </dgm:pt>
    <dgm:pt modelId="{8C2B7363-D5DB-4DBF-AC4E-73A92B0B570E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損失的財物必須與加害人取得的財物有關聯</a:t>
          </a:r>
          <a:endParaRPr lang="zh-TW" altLang="en-US" sz="2800" dirty="0">
            <a:solidFill>
              <a:schemeClr val="accent6">
                <a:lumMod val="75000"/>
              </a:schemeClr>
            </a:solidFill>
          </a:endParaRPr>
        </a:p>
      </dgm:t>
    </dgm:pt>
    <dgm:pt modelId="{D37A81CD-1BFC-4D98-8EFF-FB8B925A0888}" type="parTrans" cxnId="{B18DD111-89C5-4364-8E3E-E0C23849E042}">
      <dgm:prSet/>
      <dgm:spPr/>
      <dgm:t>
        <a:bodyPr/>
        <a:lstStyle/>
        <a:p>
          <a:endParaRPr lang="zh-TW" altLang="en-US"/>
        </a:p>
      </dgm:t>
    </dgm:pt>
    <dgm:pt modelId="{CB06BEA9-79DC-459E-9A34-5B5660E5D1C8}" type="sibTrans" cxnId="{B18DD111-89C5-4364-8E3E-E0C23849E042}">
      <dgm:prSet/>
      <dgm:spPr/>
      <dgm:t>
        <a:bodyPr/>
        <a:lstStyle/>
        <a:p>
          <a:endParaRPr lang="zh-TW" altLang="en-US"/>
        </a:p>
      </dgm:t>
    </dgm:pt>
    <dgm:pt modelId="{7960DBCF-4BA8-4ECB-A3A7-723CB2423F61}">
      <dgm:prSet phldrT="[文字]" custT="1"/>
      <dgm:spPr/>
      <dgm:t>
        <a:bodyPr/>
        <a:lstStyle/>
        <a:p>
          <a:r>
            <a:rPr lang="zh-TW" altLang="en-US" sz="2800" b="1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心態故意</a:t>
          </a:r>
          <a:endParaRPr lang="zh-TW" altLang="en-US" sz="2800" dirty="0">
            <a:solidFill>
              <a:schemeClr val="accent1">
                <a:lumMod val="50000"/>
              </a:schemeClr>
            </a:solidFill>
          </a:endParaRPr>
        </a:p>
      </dgm:t>
    </dgm:pt>
    <dgm:pt modelId="{1BCB57C2-3FA2-4BC2-87EF-13A5C0B99C42}" type="parTrans" cxnId="{538EC9C5-BDA4-4208-81DF-13957FC4EF2A}">
      <dgm:prSet/>
      <dgm:spPr/>
      <dgm:t>
        <a:bodyPr/>
        <a:lstStyle/>
        <a:p>
          <a:endParaRPr lang="zh-TW" altLang="en-US"/>
        </a:p>
      </dgm:t>
    </dgm:pt>
    <dgm:pt modelId="{1C286E86-E07B-4043-BE8B-237F29B78083}" type="sibTrans" cxnId="{538EC9C5-BDA4-4208-81DF-13957FC4EF2A}">
      <dgm:prSet/>
      <dgm:spPr/>
      <dgm:t>
        <a:bodyPr/>
        <a:lstStyle/>
        <a:p>
          <a:endParaRPr lang="zh-TW" altLang="en-US"/>
        </a:p>
      </dgm:t>
    </dgm:pt>
    <dgm:pt modelId="{AC9367AC-2867-4ED7-BFCE-ADFD9023BA64}">
      <dgm:prSet phldrT="[文字]" custT="1"/>
      <dgm:spPr/>
      <dgm:t>
        <a:bodyPr/>
        <a:lstStyle/>
        <a:p>
          <a:endParaRPr lang="zh-TW" altLang="en-US" sz="2400" dirty="0"/>
        </a:p>
      </dgm:t>
    </dgm:pt>
    <dgm:pt modelId="{0AA40E40-D5EE-4D7D-BB63-577D88E5A792}" type="parTrans" cxnId="{0153B9BB-A88A-4E99-9D2D-AAAA67733375}">
      <dgm:prSet/>
      <dgm:spPr/>
      <dgm:t>
        <a:bodyPr/>
        <a:lstStyle/>
        <a:p>
          <a:endParaRPr lang="zh-TW" altLang="en-US"/>
        </a:p>
      </dgm:t>
    </dgm:pt>
    <dgm:pt modelId="{B3C2AB23-F968-4278-A3CA-00AD4DE770F5}" type="sibTrans" cxnId="{0153B9BB-A88A-4E99-9D2D-AAAA67733375}">
      <dgm:prSet/>
      <dgm:spPr/>
      <dgm:t>
        <a:bodyPr/>
        <a:lstStyle/>
        <a:p>
          <a:endParaRPr lang="zh-TW" altLang="en-US"/>
        </a:p>
      </dgm:t>
    </dgm:pt>
    <dgm:pt modelId="{A842C801-D46E-4E44-BC3A-6D5B0B9DCC9C}" type="pres">
      <dgm:prSet presAssocID="{F94A6C72-CFFB-45F5-B4D4-A541F171EC74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3C6695B8-C7E0-412B-B643-6259A8F048E8}" type="pres">
      <dgm:prSet presAssocID="{F0F7F061-4D2E-4AFA-ABD7-8F7EF9388846}" presName="linNode" presStyleCnt="0"/>
      <dgm:spPr/>
    </dgm:pt>
    <dgm:pt modelId="{365106EB-67AD-47A3-B4D4-BB5CA251EAAA}" type="pres">
      <dgm:prSet presAssocID="{F0F7F061-4D2E-4AFA-ABD7-8F7EF9388846}" presName="parentShp" presStyleLbl="node1" presStyleIdx="0" presStyleCnt="2" custScaleX="119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34DE83-ADD7-4366-8445-DD4715A56A4A}" type="pres">
      <dgm:prSet presAssocID="{F0F7F061-4D2E-4AFA-ABD7-8F7EF9388846}" presName="childShp" presStyleLbl="bgAccFollowNode1" presStyleIdx="0" presStyleCnt="2" custScaleX="139115" custScaleY="128585" custLinFactNeighborX="0" custLinFactNeighborY="-929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DDF22D-725A-46EF-9B24-381983D88194}" type="pres">
      <dgm:prSet presAssocID="{E5704D34-1222-466E-8DCE-5841C7C17AE1}" presName="spacing" presStyleCnt="0"/>
      <dgm:spPr/>
    </dgm:pt>
    <dgm:pt modelId="{69359509-FD5E-4C31-B1F3-59F9B8A4707A}" type="pres">
      <dgm:prSet presAssocID="{266084CC-6FC2-4D03-BC3A-53E93F10D04C}" presName="linNode" presStyleCnt="0"/>
      <dgm:spPr/>
    </dgm:pt>
    <dgm:pt modelId="{4255F7A3-D7F2-4136-AE88-0B24CE7264DD}" type="pres">
      <dgm:prSet presAssocID="{266084CC-6FC2-4D03-BC3A-53E93F10D04C}" presName="parentShp" presStyleLbl="node1" presStyleIdx="1" presStyleCnt="2" custLinFactNeighborX="5697" custLinFactNeighborY="117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478A0A-AD97-4CE8-A066-3FAFAA3894CF}" type="pres">
      <dgm:prSet presAssocID="{266084CC-6FC2-4D03-BC3A-53E93F10D04C}" presName="childShp" presStyleLbl="bgAccFollowNode1" presStyleIdx="1" presStyleCnt="2" custScaleX="58210" custLinFactNeighborX="8267" custLinFactNeighborY="-191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8EC9C5-BDA4-4208-81DF-13957FC4EF2A}" srcId="{266084CC-6FC2-4D03-BC3A-53E93F10D04C}" destId="{7960DBCF-4BA8-4ECB-A3A7-723CB2423F61}" srcOrd="2" destOrd="0" parTransId="{1BCB57C2-3FA2-4BC2-87EF-13A5C0B99C42}" sibTransId="{1C286E86-E07B-4043-BE8B-237F29B78083}"/>
    <dgm:cxn modelId="{6F949B30-46A4-47D2-94EF-70691B2431E4}" srcId="{266084CC-6FC2-4D03-BC3A-53E93F10D04C}" destId="{063D403C-BA70-4519-9F2D-7BDC2284C6EE}" srcOrd="1" destOrd="0" parTransId="{05FB886C-1A3D-4908-8B06-DF3A6955F127}" sibTransId="{87DF8437-C2C4-4119-AB61-477F2E462B49}"/>
    <dgm:cxn modelId="{5D6CB8D2-D4F3-4098-94A4-58FD3A07DB5E}" type="presOf" srcId="{F94A6C72-CFFB-45F5-B4D4-A541F171EC74}" destId="{A842C801-D46E-4E44-BC3A-6D5B0B9DCC9C}" srcOrd="0" destOrd="0" presId="urn:microsoft.com/office/officeart/2005/8/layout/vList6"/>
    <dgm:cxn modelId="{6F7E9076-74C8-4DA3-8DEB-2106B0C745B3}" srcId="{F94A6C72-CFFB-45F5-B4D4-A541F171EC74}" destId="{F0F7F061-4D2E-4AFA-ABD7-8F7EF9388846}" srcOrd="0" destOrd="0" parTransId="{DE5FCCA3-F1D1-44F6-9332-C3F049E64B2D}" sibTransId="{E5704D34-1222-466E-8DCE-5841C7C17AE1}"/>
    <dgm:cxn modelId="{B1776D05-A116-4A4F-916E-A61E3633D944}" type="presOf" srcId="{AC9367AC-2867-4ED7-BFCE-ADFD9023BA64}" destId="{1F478A0A-AD97-4CE8-A066-3FAFAA3894CF}" srcOrd="0" destOrd="0" presId="urn:microsoft.com/office/officeart/2005/8/layout/vList6"/>
    <dgm:cxn modelId="{984100BF-DEA2-40D8-A883-AF63E79F9F75}" type="presOf" srcId="{063D403C-BA70-4519-9F2D-7BDC2284C6EE}" destId="{1F478A0A-AD97-4CE8-A066-3FAFAA3894CF}" srcOrd="0" destOrd="1" presId="urn:microsoft.com/office/officeart/2005/8/layout/vList6"/>
    <dgm:cxn modelId="{39A1CEEC-D1F0-4868-8484-1D3CC0C2E9B6}" srcId="{F0F7F061-4D2E-4AFA-ABD7-8F7EF9388846}" destId="{E879E048-B63F-4467-8887-696646172824}" srcOrd="0" destOrd="0" parTransId="{2290302D-A6CB-4AC4-9BC3-9755B3EF3EDC}" sibTransId="{9E97D494-A6C3-49F4-A230-9F7359E8D31F}"/>
    <dgm:cxn modelId="{0153B9BB-A88A-4E99-9D2D-AAAA67733375}" srcId="{266084CC-6FC2-4D03-BC3A-53E93F10D04C}" destId="{AC9367AC-2867-4ED7-BFCE-ADFD9023BA64}" srcOrd="0" destOrd="0" parTransId="{0AA40E40-D5EE-4D7D-BB63-577D88E5A792}" sibTransId="{B3C2AB23-F968-4278-A3CA-00AD4DE770F5}"/>
    <dgm:cxn modelId="{1DC6E5AD-3ED1-4208-82FA-285896367546}" type="presOf" srcId="{266084CC-6FC2-4D03-BC3A-53E93F10D04C}" destId="{4255F7A3-D7F2-4136-AE88-0B24CE7264DD}" srcOrd="0" destOrd="0" presId="urn:microsoft.com/office/officeart/2005/8/layout/vList6"/>
    <dgm:cxn modelId="{FB62A7D3-AB9C-4353-AC49-8FCF7B906305}" srcId="{F0F7F061-4D2E-4AFA-ABD7-8F7EF9388846}" destId="{F2F171F5-109D-4234-8FB9-E248F31192C4}" srcOrd="1" destOrd="0" parTransId="{CBD683F3-EE38-4E30-A03A-27B7141D9A3E}" sibTransId="{504C073D-161F-4E20-9137-B54007678046}"/>
    <dgm:cxn modelId="{83C2C937-4074-45CC-9F7D-A83986CA9F41}" type="presOf" srcId="{7960DBCF-4BA8-4ECB-A3A7-723CB2423F61}" destId="{1F478A0A-AD97-4CE8-A066-3FAFAA3894CF}" srcOrd="0" destOrd="2" presId="urn:microsoft.com/office/officeart/2005/8/layout/vList6"/>
    <dgm:cxn modelId="{5E2CAB80-07A3-4CCE-83CA-CAC06CB62400}" type="presOf" srcId="{E879E048-B63F-4467-8887-696646172824}" destId="{A234DE83-ADD7-4366-8445-DD4715A56A4A}" srcOrd="0" destOrd="0" presId="urn:microsoft.com/office/officeart/2005/8/layout/vList6"/>
    <dgm:cxn modelId="{7C2428E1-30D6-49D1-BB1A-8CD1346A30FD}" type="presOf" srcId="{F2F171F5-109D-4234-8FB9-E248F31192C4}" destId="{A234DE83-ADD7-4366-8445-DD4715A56A4A}" srcOrd="0" destOrd="1" presId="urn:microsoft.com/office/officeart/2005/8/layout/vList6"/>
    <dgm:cxn modelId="{EDCFE086-6BE7-4290-9966-D95618293717}" srcId="{F94A6C72-CFFB-45F5-B4D4-A541F171EC74}" destId="{266084CC-6FC2-4D03-BC3A-53E93F10D04C}" srcOrd="1" destOrd="0" parTransId="{B68D5B2D-B30F-47A4-B7FE-F8953325189E}" sibTransId="{31D00DE1-383F-430E-B1C9-2184E16B2D2E}"/>
    <dgm:cxn modelId="{B18DD111-89C5-4364-8E3E-E0C23849E042}" srcId="{F0F7F061-4D2E-4AFA-ABD7-8F7EF9388846}" destId="{8C2B7363-D5DB-4DBF-AC4E-73A92B0B570E}" srcOrd="2" destOrd="0" parTransId="{D37A81CD-1BFC-4D98-8EFF-FB8B925A0888}" sibTransId="{CB06BEA9-79DC-459E-9A34-5B5660E5D1C8}"/>
    <dgm:cxn modelId="{21BA085C-F35F-48AD-8C06-626753E05BA0}" type="presOf" srcId="{8C2B7363-D5DB-4DBF-AC4E-73A92B0B570E}" destId="{A234DE83-ADD7-4366-8445-DD4715A56A4A}" srcOrd="0" destOrd="2" presId="urn:microsoft.com/office/officeart/2005/8/layout/vList6"/>
    <dgm:cxn modelId="{E3416E37-F1CD-4BD5-9B12-A5D91BAE8E06}" type="presOf" srcId="{F0F7F061-4D2E-4AFA-ABD7-8F7EF9388846}" destId="{365106EB-67AD-47A3-B4D4-BB5CA251EAAA}" srcOrd="0" destOrd="0" presId="urn:microsoft.com/office/officeart/2005/8/layout/vList6"/>
    <dgm:cxn modelId="{AAEA4BA3-4E1E-443F-8E18-FE167ACAF334}" type="presParOf" srcId="{A842C801-D46E-4E44-BC3A-6D5B0B9DCC9C}" destId="{3C6695B8-C7E0-412B-B643-6259A8F048E8}" srcOrd="0" destOrd="0" presId="urn:microsoft.com/office/officeart/2005/8/layout/vList6"/>
    <dgm:cxn modelId="{769A8930-18C6-40AD-8D57-B6C2B83ADA5B}" type="presParOf" srcId="{3C6695B8-C7E0-412B-B643-6259A8F048E8}" destId="{365106EB-67AD-47A3-B4D4-BB5CA251EAAA}" srcOrd="0" destOrd="0" presId="urn:microsoft.com/office/officeart/2005/8/layout/vList6"/>
    <dgm:cxn modelId="{5939F0A4-EFDC-4543-AA13-1CABD17F5435}" type="presParOf" srcId="{3C6695B8-C7E0-412B-B643-6259A8F048E8}" destId="{A234DE83-ADD7-4366-8445-DD4715A56A4A}" srcOrd="1" destOrd="0" presId="urn:microsoft.com/office/officeart/2005/8/layout/vList6"/>
    <dgm:cxn modelId="{3E0C0A04-6F09-4362-AC44-2615186545CC}" type="presParOf" srcId="{A842C801-D46E-4E44-BC3A-6D5B0B9DCC9C}" destId="{75DDF22D-725A-46EF-9B24-381983D88194}" srcOrd="1" destOrd="0" presId="urn:microsoft.com/office/officeart/2005/8/layout/vList6"/>
    <dgm:cxn modelId="{886537C1-E393-412D-A1BA-06FFBA0AE1B6}" type="presParOf" srcId="{A842C801-D46E-4E44-BC3A-6D5B0B9DCC9C}" destId="{69359509-FD5E-4C31-B1F3-59F9B8A4707A}" srcOrd="2" destOrd="0" presId="urn:microsoft.com/office/officeart/2005/8/layout/vList6"/>
    <dgm:cxn modelId="{17066568-F7A9-4B0C-A8C7-D573C8BB6FE0}" type="presParOf" srcId="{69359509-FD5E-4C31-B1F3-59F9B8A4707A}" destId="{4255F7A3-D7F2-4136-AE88-0B24CE7264DD}" srcOrd="0" destOrd="0" presId="urn:microsoft.com/office/officeart/2005/8/layout/vList6"/>
    <dgm:cxn modelId="{05E66FD8-75A5-43D9-A203-D23B4F75175A}" type="presParOf" srcId="{69359509-FD5E-4C31-B1F3-59F9B8A4707A}" destId="{1F478A0A-AD97-4CE8-A066-3FAFAA3894C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BBAD0-4AB8-43AF-8F31-9D5B6EF9102E}">
      <dsp:nvSpPr>
        <dsp:cNvPr id="0" name=""/>
        <dsp:cNvSpPr/>
      </dsp:nvSpPr>
      <dsp:spPr>
        <a:xfrm>
          <a:off x="0" y="26117"/>
          <a:ext cx="5976664" cy="6744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前言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2925" y="59042"/>
        <a:ext cx="5910814" cy="608618"/>
      </dsp:txXfrm>
    </dsp:sp>
    <dsp:sp modelId="{69599F99-39EF-4465-972C-96C9524E2B79}">
      <dsp:nvSpPr>
        <dsp:cNvPr id="0" name=""/>
        <dsp:cNvSpPr/>
      </dsp:nvSpPr>
      <dsp:spPr>
        <a:xfrm>
          <a:off x="0" y="775466"/>
          <a:ext cx="5976664" cy="6744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詐領小額款項概述</a:t>
          </a:r>
          <a:endParaRPr lang="zh-TW" altLang="en-US" sz="2600" b="1" kern="1200" dirty="0">
            <a:latin typeface="標楷體" pitchFamily="65" charset="-120"/>
            <a:ea typeface="標楷體" pitchFamily="65" charset="-120"/>
          </a:endParaRPr>
        </a:p>
      </dsp:txBody>
      <dsp:txXfrm>
        <a:off x="32925" y="808391"/>
        <a:ext cx="5910814" cy="608618"/>
      </dsp:txXfrm>
    </dsp:sp>
    <dsp:sp modelId="{E9F9DE2A-F129-45AA-9F6F-6E37DEADFD29}">
      <dsp:nvSpPr>
        <dsp:cNvPr id="0" name=""/>
        <dsp:cNvSpPr/>
      </dsp:nvSpPr>
      <dsp:spPr>
        <a:xfrm>
          <a:off x="0" y="1524814"/>
          <a:ext cx="5976664" cy="6744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案例解析暨建議作法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32925" y="1557739"/>
        <a:ext cx="5910814" cy="608618"/>
      </dsp:txXfrm>
    </dsp:sp>
    <dsp:sp modelId="{88F695C3-A694-4537-A375-58A57A96FA8B}">
      <dsp:nvSpPr>
        <dsp:cNvPr id="0" name=""/>
        <dsp:cNvSpPr/>
      </dsp:nvSpPr>
      <dsp:spPr>
        <a:xfrm>
          <a:off x="0" y="2199283"/>
          <a:ext cx="5976664" cy="1103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75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旅費、加班費、油料費、休假補助、鐘點費</a:t>
          </a: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小額採購案件</a:t>
          </a: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zh-TW" altLang="en-US" sz="2000" b="1" kern="1200" dirty="0" smtClean="0">
              <a:latin typeface="標楷體" pitchFamily="65" charset="-120"/>
              <a:ea typeface="標楷體" pitchFamily="65" charset="-120"/>
            </a:rPr>
            <a:t>侵占公有財物</a:t>
          </a:r>
          <a:endParaRPr lang="en-US" altLang="zh-TW" sz="20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0" y="2199283"/>
        <a:ext cx="5976664" cy="1103310"/>
      </dsp:txXfrm>
    </dsp:sp>
    <dsp:sp modelId="{0D2EE25A-DD37-438B-9C92-7458B636E277}">
      <dsp:nvSpPr>
        <dsp:cNvPr id="0" name=""/>
        <dsp:cNvSpPr/>
      </dsp:nvSpPr>
      <dsp:spPr>
        <a:xfrm>
          <a:off x="0" y="3304158"/>
          <a:ext cx="5976664" cy="6744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複習一下</a:t>
          </a:r>
          <a:endParaRPr lang="en-US" altLang="zh-TW" sz="2600" b="1" kern="1200" dirty="0" smtClean="0">
            <a:latin typeface="標楷體" pitchFamily="65" charset="-120"/>
            <a:ea typeface="標楷體" pitchFamily="65" charset="-120"/>
          </a:endParaRPr>
        </a:p>
      </dsp:txBody>
      <dsp:txXfrm>
        <a:off x="32925" y="3337083"/>
        <a:ext cx="5910814" cy="608618"/>
      </dsp:txXfrm>
    </dsp:sp>
    <dsp:sp modelId="{343356C3-8655-41BD-A255-143F751AA6AD}">
      <dsp:nvSpPr>
        <dsp:cNvPr id="0" name=""/>
        <dsp:cNvSpPr/>
      </dsp:nvSpPr>
      <dsp:spPr>
        <a:xfrm>
          <a:off x="0" y="4051941"/>
          <a:ext cx="5976664" cy="67446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600" b="1" kern="1200" dirty="0" smtClean="0">
              <a:latin typeface="標楷體" pitchFamily="65" charset="-120"/>
              <a:ea typeface="標楷體" pitchFamily="65" charset="-120"/>
            </a:rPr>
            <a:t>結語</a:t>
          </a:r>
        </a:p>
      </dsp:txBody>
      <dsp:txXfrm>
        <a:off x="32925" y="4084866"/>
        <a:ext cx="5910814" cy="6086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B87CF-204D-413F-A56D-9AA7F2B1B972}">
      <dsp:nvSpPr>
        <dsp:cNvPr id="0" name=""/>
        <dsp:cNvSpPr/>
      </dsp:nvSpPr>
      <dsp:spPr>
        <a:xfrm>
          <a:off x="2553" y="254377"/>
          <a:ext cx="2490028" cy="9960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種類</a:t>
          </a:r>
          <a:endParaRPr lang="zh-TW" altLang="en-US" sz="3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553" y="254377"/>
        <a:ext cx="2490028" cy="996011"/>
      </dsp:txXfrm>
    </dsp:sp>
    <dsp:sp modelId="{B549AA6C-B303-427A-AF2F-E84DCB4A1710}">
      <dsp:nvSpPr>
        <dsp:cNvPr id="0" name=""/>
        <dsp:cNvSpPr/>
      </dsp:nvSpPr>
      <dsp:spPr>
        <a:xfrm>
          <a:off x="14518" y="1250389"/>
          <a:ext cx="2466098" cy="311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詐領旅費、加班費等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虛報小額採購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侵占經管財物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4518" y="1250389"/>
        <a:ext cx="2466098" cy="3119520"/>
      </dsp:txXfrm>
    </dsp:sp>
    <dsp:sp modelId="{682B796B-0483-4D46-8E4B-1969795A5BC7}">
      <dsp:nvSpPr>
        <dsp:cNvPr id="0" name=""/>
        <dsp:cNvSpPr/>
      </dsp:nvSpPr>
      <dsp:spPr>
        <a:xfrm>
          <a:off x="2841185" y="254377"/>
          <a:ext cx="2490028" cy="9960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特性</a:t>
          </a:r>
          <a:endParaRPr lang="zh-TW" altLang="en-US" sz="3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41185" y="254377"/>
        <a:ext cx="2490028" cy="996011"/>
      </dsp:txXfrm>
    </dsp:sp>
    <dsp:sp modelId="{3FFA7846-6AB9-42C6-A5B8-FF2923DCF3EC}">
      <dsp:nvSpPr>
        <dsp:cNvPr id="0" name=""/>
        <dsp:cNvSpPr/>
      </dsp:nvSpPr>
      <dsp:spPr>
        <a:xfrm>
          <a:off x="2841185" y="1250389"/>
          <a:ext cx="2490028" cy="311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額度小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易疏忽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經常發生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得不償失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2841185" y="1250389"/>
        <a:ext cx="2490028" cy="3119520"/>
      </dsp:txXfrm>
    </dsp:sp>
    <dsp:sp modelId="{03468D61-5EA6-48AF-93A7-F24D4C37D2E3}">
      <dsp:nvSpPr>
        <dsp:cNvPr id="0" name=""/>
        <dsp:cNvSpPr/>
      </dsp:nvSpPr>
      <dsp:spPr>
        <a:xfrm>
          <a:off x="5679818" y="254377"/>
          <a:ext cx="2490028" cy="996011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154432" rIns="270256" bIns="154432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可能涉犯</a:t>
          </a:r>
          <a:endParaRPr lang="zh-TW" altLang="en-US" sz="3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79818" y="254377"/>
        <a:ext cx="2490028" cy="996011"/>
      </dsp:txXfrm>
    </dsp:sp>
    <dsp:sp modelId="{AE6694B4-B033-4728-B757-3998D30FD7A2}">
      <dsp:nvSpPr>
        <dsp:cNvPr id="0" name=""/>
        <dsp:cNvSpPr/>
      </dsp:nvSpPr>
      <dsp:spPr>
        <a:xfrm>
          <a:off x="5679818" y="1250389"/>
          <a:ext cx="2490028" cy="311952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詐欺取財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利用職務機會詐取財物罪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偽變造文書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竊占財物</a:t>
          </a:r>
          <a:endParaRPr lang="zh-TW" altLang="en-US" sz="28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5679818" y="1250389"/>
        <a:ext cx="2490028" cy="31195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4DE83-ADD7-4366-8445-DD4715A56A4A}">
      <dsp:nvSpPr>
        <dsp:cNvPr id="0" name=""/>
        <dsp:cNvSpPr/>
      </dsp:nvSpPr>
      <dsp:spPr>
        <a:xfrm>
          <a:off x="3262258" y="0"/>
          <a:ext cx="5699612" cy="321963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施用詐術的詐欺行為</a:t>
          </a:r>
          <a:endParaRPr lang="zh-TW" altLang="en-US" sz="2800" kern="1200" dirty="0">
            <a:solidFill>
              <a:schemeClr val="accent6">
                <a:lumMod val="75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被害人被誤導而產生錯誤的財產處理</a:t>
          </a:r>
          <a:endParaRPr lang="zh-TW" altLang="en-US" sz="2800" kern="1200" dirty="0">
            <a:solidFill>
              <a:schemeClr val="accent6">
                <a:lumMod val="75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損失的財物必須與加害人取得的財物有關聯</a:t>
          </a:r>
          <a:endParaRPr lang="zh-TW" altLang="en-US" sz="2800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262258" y="402454"/>
        <a:ext cx="4492250" cy="2414725"/>
      </dsp:txXfrm>
    </dsp:sp>
    <dsp:sp modelId="{365106EB-67AD-47A3-B4D4-BB5CA251EAAA}">
      <dsp:nvSpPr>
        <dsp:cNvPr id="0" name=""/>
        <dsp:cNvSpPr/>
      </dsp:nvSpPr>
      <dsp:spPr>
        <a:xfrm>
          <a:off x="2617" y="359241"/>
          <a:ext cx="3259641" cy="2503895"/>
        </a:xfrm>
        <a:prstGeom prst="round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客觀上</a:t>
          </a:r>
          <a:endParaRPr lang="zh-TW" altLang="en-US" sz="65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4847" y="481471"/>
        <a:ext cx="3015181" cy="2259435"/>
      </dsp:txXfrm>
    </dsp:sp>
    <dsp:sp modelId="{1F478A0A-AD97-4CE8-A066-3FAFAA3894CF}">
      <dsp:nvSpPr>
        <dsp:cNvPr id="0" name=""/>
        <dsp:cNvSpPr/>
      </dsp:nvSpPr>
      <dsp:spPr>
        <a:xfrm>
          <a:off x="5006110" y="3423546"/>
          <a:ext cx="3130937" cy="250389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TW" altLang="en-US" sz="24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有不法意圖</a:t>
          </a:r>
          <a:endParaRPr lang="zh-TW" altLang="en-US" sz="2800" kern="1200" dirty="0">
            <a:solidFill>
              <a:schemeClr val="accent1">
                <a:lumMod val="50000"/>
              </a:schemeClr>
            </a:solidFill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chemeClr val="accent1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心態故意</a:t>
          </a:r>
          <a:endParaRPr lang="zh-TW" altLang="en-US" sz="28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006110" y="3736533"/>
        <a:ext cx="2191976" cy="1877921"/>
      </dsp:txXfrm>
    </dsp:sp>
    <dsp:sp modelId="{4255F7A3-D7F2-4136-AE88-0B24CE7264DD}">
      <dsp:nvSpPr>
        <dsp:cNvPr id="0" name=""/>
        <dsp:cNvSpPr/>
      </dsp:nvSpPr>
      <dsp:spPr>
        <a:xfrm>
          <a:off x="1430301" y="3472768"/>
          <a:ext cx="3585795" cy="250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6500" b="1" kern="1200" dirty="0" smtClean="0">
              <a:latin typeface="標楷體" panose="03000509000000000000" pitchFamily="65" charset="-120"/>
              <a:ea typeface="標楷體" panose="03000509000000000000" pitchFamily="65" charset="-120"/>
            </a:rPr>
            <a:t>主觀上</a:t>
          </a:r>
          <a:endParaRPr lang="zh-TW" altLang="en-US" sz="6500" kern="1200" dirty="0"/>
        </a:p>
      </dsp:txBody>
      <dsp:txXfrm>
        <a:off x="1552531" y="3594998"/>
        <a:ext cx="3341335" cy="2259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59" tIns="45379" rIns="90759" bIns="45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wrap="square" lIns="90759" tIns="45379" rIns="90759" bIns="4537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新細明體" charset="-120"/>
                <a:ea typeface="新細明體" charset="-120"/>
              </a:defRPr>
            </a:lvl1pPr>
          </a:lstStyle>
          <a:p>
            <a:pPr>
              <a:defRPr/>
            </a:pPr>
            <a:fld id="{FD36BD89-C0A5-4AD9-A749-D6EF33A67A2C}" type="datetimeFigureOut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59" tIns="45379" rIns="90759" bIns="45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wrap="square" lIns="90759" tIns="45379" rIns="90759" bIns="4537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新細明體" charset="-120"/>
                <a:ea typeface="新細明體" charset="-120"/>
              </a:defRPr>
            </a:lvl1pPr>
          </a:lstStyle>
          <a:p>
            <a:pPr>
              <a:defRPr/>
            </a:pPr>
            <a:fld id="{B0472FF8-FCB6-4480-839F-A6596ED0FD9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918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948"/>
          </a:xfrm>
          <a:prstGeom prst="rect">
            <a:avLst/>
          </a:prstGeom>
        </p:spPr>
        <p:txBody>
          <a:bodyPr vert="horz" lIns="90759" tIns="45379" rIns="90759" bIns="453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948"/>
          </a:xfrm>
          <a:prstGeom prst="rect">
            <a:avLst/>
          </a:prstGeom>
        </p:spPr>
        <p:txBody>
          <a:bodyPr vert="horz" wrap="square" lIns="90759" tIns="45379" rIns="90759" bIns="45379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新細明體" charset="-120"/>
                <a:ea typeface="新細明體" charset="-120"/>
              </a:defRPr>
            </a:lvl1pPr>
          </a:lstStyle>
          <a:p>
            <a:pPr>
              <a:defRPr/>
            </a:pPr>
            <a:fld id="{474FE755-1A23-4D12-B6F9-5D23C91598A4}" type="datetimeFigureOut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9" tIns="45379" rIns="90759" bIns="45379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262" y="4688560"/>
            <a:ext cx="5389240" cy="4440796"/>
          </a:xfrm>
          <a:prstGeom prst="rect">
            <a:avLst/>
          </a:prstGeom>
        </p:spPr>
        <p:txBody>
          <a:bodyPr vert="horz" wrap="square" lIns="90759" tIns="45379" rIns="90759" bIns="45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3962"/>
            <a:ext cx="2919565" cy="493948"/>
          </a:xfrm>
          <a:prstGeom prst="rect">
            <a:avLst/>
          </a:prstGeom>
        </p:spPr>
        <p:txBody>
          <a:bodyPr vert="horz" lIns="90759" tIns="45379" rIns="90759" bIns="453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626" y="9373962"/>
            <a:ext cx="2919565" cy="493948"/>
          </a:xfrm>
          <a:prstGeom prst="rect">
            <a:avLst/>
          </a:prstGeom>
        </p:spPr>
        <p:txBody>
          <a:bodyPr vert="horz" wrap="square" lIns="90759" tIns="45379" rIns="90759" bIns="45379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新細明體" charset="-120"/>
                <a:ea typeface="新細明體" charset="-120"/>
              </a:defRPr>
            </a:lvl1pPr>
          </a:lstStyle>
          <a:p>
            <a:pPr>
              <a:defRPr/>
            </a:pPr>
            <a:fld id="{7631951C-A7BF-4028-8E81-D1926ED4B0E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959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新細明體" charset="-120"/>
        <a:ea typeface="微軟正黑體" pitchFamily="34" charset="-120"/>
        <a:cs typeface="微軟正黑體" pitchFamily="34" charset="-12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新細明體" charset="-120"/>
        <a:ea typeface="微軟正黑體" pitchFamily="34" charset="-120"/>
        <a:cs typeface="微軟正黑體" pitchFamily="34" charset="-12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新細明體" charset="-120"/>
        <a:ea typeface="微軟正黑體" pitchFamily="34" charset="-120"/>
        <a:cs typeface="微軟正黑體" pitchFamily="34" charset="-12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新細明體" charset="-120"/>
        <a:ea typeface="微軟正黑體" pitchFamily="34" charset="-120"/>
        <a:cs typeface="微軟正黑體" pitchFamily="34" charset="-12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新細明體" charset="-120"/>
        <a:ea typeface="微軟正黑體" pitchFamily="34" charset="-120"/>
        <a:cs typeface="微軟正黑體" pitchFamily="34" charset="-12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9215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2450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979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45920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807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887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44441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5111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31951C-A7BF-4028-8E81-D1926ED4B0EA}" type="slidenum">
              <a:rPr lang="zh-TW" altLang="en-US" smtClean="0"/>
              <a:pPr>
                <a:defRPr/>
              </a:pPr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41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334F2-824A-4DA4-A5B5-0FA7B5FE0B92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39984-7FC4-42F3-94C2-D2E3AF47C0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268B2-FAAB-42AC-AF50-92E40CAF1193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C5A0B-473F-4443-A252-561579F6C63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E1D-5296-41CA-AEAB-23EFA6FAF436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3B5D5-97F3-4676-9687-B5DA96DB843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6745A-CED3-4314-843F-67445BF4B6E1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DE350-5F8C-4406-AE3C-32B486D4CFF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FC60B-647B-4988-917D-E45DAEF238AF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2315-7C3F-4349-BE7D-006048B5FB1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A98F6-2ECA-4142-B0C5-98EBF8C34977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B9B12-0880-4F22-8457-C288F3ABC2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1DD11-9FD3-414A-B068-9038C882CBC0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D86D8-7581-4046-8B49-A733D5E430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312F-960C-4E35-8A53-F2A674DEBE92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C1F19-4C28-4F72-A6C0-6CD8325D700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90134-D2DE-4FD2-9AB3-E084B5655152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18CA1-9DB0-4FEA-8705-A93CB70A990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A6F2B-C25B-4A41-B03D-29711ADEE6D8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181C7-F1C4-440F-A090-3ABFA46A760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818D8-1E04-431C-9678-121A8EE65A15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BA7C-B9EC-4812-AA28-9BA4B082FA2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rgbClr val="898989"/>
                </a:solidFill>
                <a:latin typeface="新細明體" charset="-120"/>
                <a:ea typeface="新細明體" charset="-120"/>
              </a:defRPr>
            </a:lvl1pPr>
          </a:lstStyle>
          <a:p>
            <a:pPr>
              <a:defRPr/>
            </a:pPr>
            <a:fld id="{876EFDCE-536D-49F0-A587-BD1F626585F9}" type="datetime1">
              <a:rPr lang="zh-TW" altLang="en-US"/>
              <a:pPr>
                <a:defRPr/>
              </a:pPr>
              <a:t>2024/7/5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600">
                <a:latin typeface="新細明體" charset="-120"/>
                <a:ea typeface="新細明體" charset="-120"/>
              </a:defRPr>
            </a:lvl1pPr>
          </a:lstStyle>
          <a:p>
            <a:pPr>
              <a:defRPr/>
            </a:pPr>
            <a:fld id="{63E098CF-4E69-413B-8FD8-6EC5500B6E6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999" r:id="rId1"/>
    <p:sldLayoutId id="2147486998" r:id="rId2"/>
    <p:sldLayoutId id="2147486997" r:id="rId3"/>
    <p:sldLayoutId id="2147486996" r:id="rId4"/>
    <p:sldLayoutId id="2147486995" r:id="rId5"/>
    <p:sldLayoutId id="2147486994" r:id="rId6"/>
    <p:sldLayoutId id="2147486993" r:id="rId7"/>
    <p:sldLayoutId id="2147486992" r:id="rId8"/>
    <p:sldLayoutId id="2147486991" r:id="rId9"/>
    <p:sldLayoutId id="2147486990" r:id="rId10"/>
    <p:sldLayoutId id="214748698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新細明體" charset="-120"/>
          <a:ea typeface="微軟正黑體" pitchFamily="34" charset="-120"/>
          <a:cs typeface="微軟正黑體" pitchFamily="34" charset="-12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orzzs.com/news/1/27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&#20844;&#21209;&#27773;&#36554;&#25152;&#38656;&#27833;&#26009;.docx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ac2074\Desktop\圖片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1" y="0"/>
            <a:ext cx="9144000" cy="690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標題 1"/>
          <p:cNvSpPr>
            <a:spLocks noGrp="1"/>
          </p:cNvSpPr>
          <p:nvPr>
            <p:ph type="ctrTitle"/>
          </p:nvPr>
        </p:nvSpPr>
        <p:spPr>
          <a:xfrm>
            <a:off x="109901" y="2492896"/>
            <a:ext cx="8928100" cy="1682750"/>
          </a:xfrm>
        </p:spPr>
        <p:txBody>
          <a:bodyPr/>
          <a:lstStyle/>
          <a:p>
            <a:pPr eaLnBrk="1" hangingPunct="1"/>
            <a:r>
              <a:rPr lang="en-US" altLang="zh-TW" sz="6600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600" b="1" dirty="0" smtClean="0">
                <a:latin typeface="標楷體" pitchFamily="65" charset="-120"/>
                <a:ea typeface="標楷體" pitchFamily="65" charset="-120"/>
              </a:rPr>
            </a:br>
            <a:r>
              <a:rPr lang="zh-TW" altLang="en-US" sz="6600" b="1" dirty="0" smtClean="0">
                <a:latin typeface="標楷體" pitchFamily="65" charset="-120"/>
                <a:ea typeface="標楷體" pitchFamily="65" charset="-120"/>
              </a:rPr>
              <a:t>小額款項申領停看聽</a:t>
            </a:r>
            <a:r>
              <a:rPr lang="en-US" altLang="zh-TW" sz="6600" b="1" dirty="0" smtClean="0">
                <a:latin typeface="Calibri" pitchFamily="34" charset="0"/>
              </a:rPr>
              <a:t/>
            </a:r>
            <a:br>
              <a:rPr lang="en-US" altLang="zh-TW" sz="6600" b="1" dirty="0" smtClean="0">
                <a:latin typeface="Calibri" pitchFamily="34" charset="0"/>
              </a:rPr>
            </a:br>
            <a:r>
              <a:rPr lang="en-US" altLang="zh-TW" sz="3200" b="1" dirty="0" smtClean="0">
                <a:latin typeface="Calibri" pitchFamily="34" charset="0"/>
              </a:rPr>
              <a:t/>
            </a:r>
            <a:br>
              <a:rPr lang="en-US" altLang="zh-TW" sz="3200" b="1" dirty="0" smtClean="0">
                <a:latin typeface="Calibri" pitchFamily="34" charset="0"/>
              </a:rPr>
            </a:br>
            <a:r>
              <a:rPr lang="zh-TW" altLang="en-US" sz="4000" b="1" dirty="0" smtClean="0">
                <a:latin typeface="Calibri" pitchFamily="34" charset="0"/>
              </a:rPr>
              <a:t/>
            </a:r>
            <a:br>
              <a:rPr lang="zh-TW" altLang="en-US" sz="4000" b="1" dirty="0" smtClean="0">
                <a:latin typeface="Calibri" pitchFamily="34" charset="0"/>
              </a:rPr>
            </a:br>
            <a:endParaRPr lang="zh-TW" altLang="en-US" sz="4000" b="1" dirty="0" smtClean="0">
              <a:latin typeface="Calibri" pitchFamily="34" charset="0"/>
            </a:endParaRPr>
          </a:p>
        </p:txBody>
      </p:sp>
      <p:sp>
        <p:nvSpPr>
          <p:cNvPr id="15363" name="副標題 2"/>
          <p:cNvSpPr>
            <a:spLocks noGrp="1"/>
          </p:cNvSpPr>
          <p:nvPr>
            <p:ph type="subTitle" idx="1"/>
          </p:nvPr>
        </p:nvSpPr>
        <p:spPr>
          <a:xfrm>
            <a:off x="4427984" y="4832454"/>
            <a:ext cx="4968552" cy="1274763"/>
          </a:xfrm>
        </p:spPr>
        <p:txBody>
          <a:bodyPr/>
          <a:lstStyle/>
          <a:p>
            <a:pPr eaLnBrk="1" hangingPunct="1"/>
            <a:endParaRPr lang="en-US" altLang="zh-TW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</a:rPr>
              <a:t>台北自來水事業</a:t>
            </a:r>
            <a:r>
              <a:rPr lang="zh-TW" altLang="en-US" sz="2400" b="1" dirty="0" smtClean="0">
                <a:solidFill>
                  <a:schemeClr val="tx1"/>
                </a:solidFill>
                <a:latin typeface="Calibri" pitchFamily="34" charset="0"/>
              </a:rPr>
              <a:t>處</a:t>
            </a:r>
            <a:endParaRPr lang="en-US" altLang="zh-TW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zh-TW" altLang="en-US" sz="2400" b="1" dirty="0" smtClean="0">
                <a:solidFill>
                  <a:schemeClr val="tx1"/>
                </a:solidFill>
                <a:latin typeface="Calibri" pitchFamily="34" charset="0"/>
              </a:rPr>
              <a:t>政</a:t>
            </a:r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</a:rPr>
              <a:t>風</a:t>
            </a:r>
            <a:r>
              <a:rPr lang="zh-TW" altLang="en-US" sz="2400" b="1" dirty="0" smtClean="0">
                <a:solidFill>
                  <a:schemeClr val="tx1"/>
                </a:solidFill>
                <a:latin typeface="Calibri" pitchFamily="34" charset="0"/>
              </a:rPr>
              <a:t>室主任</a:t>
            </a:r>
            <a:endParaRPr lang="en-US" altLang="zh-TW" sz="24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/>
            <a:r>
              <a:rPr lang="zh-TW" altLang="en-US" sz="2400" b="1" dirty="0">
                <a:solidFill>
                  <a:schemeClr val="tx1"/>
                </a:solidFill>
                <a:latin typeface="Calibri" pitchFamily="34" charset="0"/>
              </a:rPr>
              <a:t>鄭智元</a:t>
            </a:r>
            <a:endParaRPr lang="en-US" altLang="zh-TW" sz="2400" b="1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37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95736" y="3713989"/>
            <a:ext cx="36471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5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偽造文書罪</a:t>
            </a:r>
            <a:endParaRPr lang="zh-TW" altLang="en-US" sz="5400" dirty="0">
              <a:solidFill>
                <a:srgbClr val="00206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5172" y="4731997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偽造私文書罪</a:t>
            </a:r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（刑法第</a:t>
            </a:r>
            <a:r>
              <a:rPr lang="en-US" altLang="zh-TW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210</a:t>
            </a:r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條）</a:t>
            </a:r>
            <a:endParaRPr lang="en-US" altLang="zh-TW" sz="32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偽造公文書罪</a:t>
            </a:r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（刑法第</a:t>
            </a:r>
            <a:r>
              <a:rPr lang="en-US" altLang="zh-TW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211</a:t>
            </a:r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條）</a:t>
            </a:r>
            <a:endParaRPr lang="en-US" altLang="zh-TW" sz="3200" dirty="0">
              <a:solidFill>
                <a:schemeClr val="bg2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偽造特種文書罪</a:t>
            </a:r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（刑法第</a:t>
            </a:r>
            <a:r>
              <a:rPr lang="en-US" altLang="zh-TW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212</a:t>
            </a:r>
            <a:r>
              <a:rPr lang="zh-TW" altLang="en-US" sz="3200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dirty="0">
                <a:solidFill>
                  <a:schemeClr val="bg2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37164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937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11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51520" y="3307258"/>
            <a:ext cx="70567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偽造或變造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偽造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是指無製作權人冒用他人名義製作（無中生有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變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則是指無權修改文書內容卻擅自修改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移花接木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48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" y="0"/>
            <a:ext cx="9141937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12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5220072" y="1484784"/>
            <a:ext cx="37402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32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3200" dirty="0" smtClean="0">
              <a:solidFill>
                <a:srgbClr val="40404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91952" y="3516174"/>
            <a:ext cx="626469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足生損害於公眾或</a:t>
            </a:r>
            <a:r>
              <a:rPr lang="zh-TW" altLang="en-US" sz="4400" b="1" dirty="0" smtClean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他人</a:t>
            </a:r>
            <a:endParaRPr lang="en-US" altLang="zh-TW" sz="4400" b="1" dirty="0" smtClean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依據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司法實務的見解，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當行為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有可能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造成損害，也就是只要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讓一般人有誤會的可能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，就符合要件。</a:t>
            </a:r>
          </a:p>
        </p:txBody>
      </p:sp>
    </p:spTree>
    <p:extLst>
      <p:ext uri="{BB962C8B-B14F-4D97-AF65-F5344CB8AC3E}">
        <p14:creationId xmlns:p14="http://schemas.microsoft.com/office/powerpoint/2010/main" val="42465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12" y="0"/>
            <a:ext cx="9138672" cy="6858000"/>
          </a:xfrm>
          <a:prstGeom prst="rect">
            <a:avLst/>
          </a:prstGeom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1292275"/>
            <a:ext cx="7200800" cy="2208733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公務員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明知為不實之事項， 而登載於職務上所掌之公文書，足以生損害於 公眾或他人者，處一年以上七年以下</a:t>
            </a:r>
            <a:r>
              <a:rPr lang="zh-TW" altLang="en-US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zh-TW" altLang="en-US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48068" y="3717032"/>
            <a:ext cx="72291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明知</a:t>
            </a:r>
            <a:r>
              <a:rPr lang="zh-TW" altLang="en-US" sz="32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為不實之事項，而使公務員登載於職務上所掌之公文書，足以生損害於公眾或他人者，成立使公務員登載不實罪。</a:t>
            </a:r>
          </a:p>
        </p:txBody>
      </p:sp>
    </p:spTree>
    <p:extLst>
      <p:ext uri="{BB962C8B-B14F-4D97-AF65-F5344CB8AC3E}">
        <p14:creationId xmlns:p14="http://schemas.microsoft.com/office/powerpoint/2010/main" val="18102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49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39552" y="748779"/>
            <a:ext cx="29546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5400" b="1" dirty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詐</a:t>
            </a:r>
            <a:r>
              <a:rPr lang="zh-TW" altLang="zh-TW" sz="5400" b="1" dirty="0" smtClean="0">
                <a:solidFill>
                  <a:srgbClr val="00B0F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領旅費</a:t>
            </a:r>
            <a:endParaRPr lang="zh-TW" altLang="en-US" sz="5400" dirty="0">
              <a:solidFill>
                <a:srgbClr val="00B0F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55576" y="229777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交通費、住宿費、雜費</a:t>
            </a:r>
            <a:endParaRPr lang="en-US" altLang="zh-TW" sz="3200" dirty="0" smtClean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051720" y="3508222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虛報、浮報、謊報</a:t>
            </a:r>
          </a:p>
        </p:txBody>
      </p:sp>
    </p:spTree>
    <p:extLst>
      <p:ext uri="{BB962C8B-B14F-4D97-AF65-F5344CB8AC3E}">
        <p14:creationId xmlns:p14="http://schemas.microsoft.com/office/powerpoint/2010/main" val="13302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475656" y="47667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未出差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，虛報申領旅費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5513" y="1628800"/>
            <a:ext cx="79928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乙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人，明知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實際未出差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，仍填寫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不實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出差旅費報告單，並持該國內出差旅費報告單，據以申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領旅費。使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人事、主計人員陷於錯誤而分別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核發各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臺幣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9,660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5,442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元旅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經檢察官認定渠等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行為涉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犯刑法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339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詐欺取財罪，予以緩起訴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處分。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02863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16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259632" y="1700808"/>
            <a:ext cx="70385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某機關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技士甲數次未實際出差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仍申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領旅費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（交通費及雜費），共詐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得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2,916 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，該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技士於偵查中自白並自動繳還所得財物 </a:t>
            </a:r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2,916 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3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法院判決犯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貪污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治罪條例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 </a:t>
            </a:r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利用職務機會詐取財物罪，處有期 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徒刑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月。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75656" y="47667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未出差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，虛報申領旅費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3858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17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899592" y="1198247"/>
            <a:ext cx="76328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甲奉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派至臺北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開會，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在某旅社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，每日實際住宿費用為</a:t>
            </a:r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680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元，竟向該旅社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索取蓋好戳章之空白收據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，自行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在收據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上填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載住宿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費用為</a:t>
            </a:r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1,400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元，再據以向其單位申請出差旅費，先後</a:t>
            </a:r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浮報住宿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費，致該機關會計人員均陷於錯誤將之登載於職務上所掌之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會計、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出納支出之公文書上而如數發放，合計詐領住宿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2,880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經檢察官依貪污治罪條例「利用職務上機會詐取財物罪」提起公訴 </a:t>
            </a:r>
          </a:p>
        </p:txBody>
      </p:sp>
      <p:sp>
        <p:nvSpPr>
          <p:cNvPr id="5" name="矩形 4"/>
          <p:cNvSpPr/>
          <p:nvPr/>
        </p:nvSpPr>
        <p:spPr>
          <a:xfrm>
            <a:off x="1763688" y="537888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出差，申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領浮報旅費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4208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55832" y="951172"/>
            <a:ext cx="80648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某機關管理師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與公務車駕駛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，預計到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基隆市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日。結果在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基隆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住宿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後第二天就回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雲林。</a:t>
            </a:r>
            <a:endParaRPr lang="en-US" altLang="zh-TW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宿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給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的空白收據上，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載二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晚住宿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1,800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，向機關申領住宿費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及三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雜費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也在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民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宿空白收據填載住宿費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1,600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，向機關申領住宿費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及三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天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雜費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400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1,600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元轉交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法院判決</a:t>
            </a:r>
            <a:r>
              <a:rPr lang="en-US" altLang="zh-TW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A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貪污治罪條例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利用職務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機會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詐取財物罪，處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褫奪公權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年；</a:t>
            </a:r>
            <a:r>
              <a:rPr lang="en-US" altLang="zh-TW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共同犯利用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職務機會詐取財物罪，處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有期徒刑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zh-TW" altLang="en-US" sz="28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褫奪公權</a:t>
            </a:r>
            <a:r>
              <a:rPr lang="en-US" altLang="zh-TW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8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年。</a:t>
            </a:r>
            <a:endParaRPr lang="zh-TW" altLang="en-US" sz="28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63688" y="304841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/>
              <a:t>【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出差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，虛報浮報旅費</a:t>
            </a:r>
            <a:r>
              <a:rPr lang="en-US" altLang="zh-TW" sz="3600" b="1" dirty="0"/>
              <a:t>】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48070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19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115616" y="1052736"/>
            <a:ext cx="7200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奉派前往外縣市觀摩會，因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獲悉另有他單位同仁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日亦將前往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參加觀摩會，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遂搭乘他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單位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公務車一同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出差往返兩地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詎甲於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申報該次差旅費時，不實填載國內出差旅費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報告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表，申報「汽車及捷運」交通費新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臺幣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96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、「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火車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796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共計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892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，致該中心人員審核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時陷入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錯誤，據以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核發差旅費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，足以生損害於該中心</a:t>
            </a:r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管制</a:t>
            </a:r>
            <a:r>
              <a:rPr lang="zh-TW" altLang="en-US" sz="3200" dirty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出差費核發之正確性。</a:t>
            </a:r>
          </a:p>
        </p:txBody>
      </p:sp>
      <p:sp>
        <p:nvSpPr>
          <p:cNvPr id="5" name="矩形 4"/>
          <p:cNvSpPr/>
          <p:nvPr/>
        </p:nvSpPr>
        <p:spPr>
          <a:xfrm>
            <a:off x="1206777" y="374189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/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出差搭便車，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申領不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實旅費</a:t>
            </a:r>
            <a:r>
              <a:rPr lang="en-US" altLang="zh-TW" sz="3600" b="1" dirty="0"/>
              <a:t>】</a:t>
            </a: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52782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246953328"/>
              </p:ext>
            </p:extLst>
          </p:nvPr>
        </p:nvGraphicFramePr>
        <p:xfrm>
          <a:off x="1475656" y="1678138"/>
          <a:ext cx="597666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標題 1"/>
          <p:cNvSpPr txBox="1">
            <a:spLocks/>
          </p:cNvSpPr>
          <p:nvPr/>
        </p:nvSpPr>
        <p:spPr>
          <a:xfrm>
            <a:off x="251520" y="662237"/>
            <a:ext cx="8229599" cy="1143000"/>
          </a:xfrm>
          <a:prstGeom prst="rect">
            <a:avLst/>
          </a:prstGeom>
          <a:extLst/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300" normalizeH="0" baseline="0" noProof="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標楷體" pitchFamily="65" charset="-120"/>
                <a:ea typeface="標楷體" pitchFamily="65" charset="-120"/>
                <a:cs typeface="+mj-cs"/>
              </a:rPr>
              <a:t>報告大綱</a:t>
            </a:r>
            <a:endParaRPr kumimoji="0" lang="zh-TW" altLang="en-US" sz="4400" b="1" i="0" u="none" strike="noStrike" kern="1200" cap="none" spc="300" normalizeH="0" baseline="0" noProof="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0578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71800" y="649141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68252" y="2086241"/>
            <a:ext cx="72030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是否訂定或檢討修正機關出差行程核給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原則？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申請出差是否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事前報請主管核准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？出差報告表之行程及日期是否與原簽准行程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相符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核銷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憑證是否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符合「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國內出差旅費報支要點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」、「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國外出差旅費報支要點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」等相關規定？</a:t>
            </a:r>
          </a:p>
        </p:txBody>
      </p:sp>
      <p:sp>
        <p:nvSpPr>
          <p:cNvPr id="3" name="矩形 2"/>
          <p:cNvSpPr/>
          <p:nvPr/>
        </p:nvSpPr>
        <p:spPr>
          <a:xfrm>
            <a:off x="6481941" y="129314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差旅費</a:t>
            </a:r>
            <a:endParaRPr lang="zh-TW" altLang="zh-TW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1887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在台灣當「公務員」優勢在哪？全場狂列5優點：真的很穩| 新奇| NOWnews今日新聞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64" y="0"/>
            <a:ext cx="919499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11560" y="862436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詐領加班費</a:t>
            </a:r>
            <a:endParaRPr lang="zh-TW" altLang="en-US" sz="4400" dirty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2411760" y="3184313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tx2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未加班、以少報多、人頭謊報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365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22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1331640" y="2420888"/>
            <a:ext cx="69563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chemeClr val="accent6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某機關約聘人員，明知其已獲聘為公務人員升等考試監場人員，同日不可能另至機關加班，竟基於詐取加班費之犯意，事前申請專案加班，使不知情之審核人員陷於錯誤，而核准其加班申請。</a:t>
            </a:r>
            <a:endParaRPr lang="zh-TW" altLang="en-US" sz="3200" dirty="0">
              <a:solidFill>
                <a:schemeClr val="accent6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8523" y="1196752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加班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，虛報申領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加班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409139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105824" y="2060848"/>
            <a:ext cx="734481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某警察局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分局員警，明知自己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休假未上班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，亦無超勤加班之事實，卻仍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利用職務上之機會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，虛偽填寫「員警超勤時數統計表」，交由不知情之承辦人，使其據以登載在職務上所掌之「超勤加班費申請單」等公文書，再送請該人事、會計、行政、督察等單位及機關主管簽核，而據以核發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3,000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餘元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之超勤加班費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</a:rPr>
              <a:t>。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35696" y="1186205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休假虛報超勤加班費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1397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24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67544" y="1669572"/>
            <a:ext cx="861236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某機關業務督導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員，申請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加班時間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內未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全程在辦公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室內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行諮詢服務，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而在部分時段赴健身房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消費。仍以全程時段申請加班費，致機關主管人員誤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信其於申請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加班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欄之起訖時間內均有全程在勤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加班，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以此方式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共詐得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2,540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經檢察官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認定涉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犯刑法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339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項詐欺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取財罪、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213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行使公務員登載不實文書罪，予以緩起訴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處分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433691" y="913562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加班，未全程執行職務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11783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25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116609" y="1546562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甲刷卡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｢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專案加班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｣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後，便前往診所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復健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，再返回駐地辦公室刷退下班，虛報專案加班之時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數及費用。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每月底申請加班費時，利用其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主管職務上先行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審核加班費之機會，進入差勤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，點選不實之「處理公務」為加班事由後送出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系統。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使人事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主計等陷於錯誤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，誤認甲均全程在辦公室內實際加班，共計詐領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66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，合計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8,974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元。 </a:t>
            </a:r>
          </a:p>
        </p:txBody>
      </p:sp>
      <p:sp>
        <p:nvSpPr>
          <p:cNvPr id="5" name="矩形 4"/>
          <p:cNvSpPr/>
          <p:nvPr/>
        </p:nvSpPr>
        <p:spPr>
          <a:xfrm>
            <a:off x="1433691" y="764704"/>
            <a:ext cx="61863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加班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，謊報申領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加班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74447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26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611560" y="1832035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某環保局清潔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隊隊員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兼班長，數次以調派督導水溝班等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相關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工作名義，前往辦公室刷卡簽到後加班，但實際上早退、晚到而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未實際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加班滿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卻填載每日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加班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小時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之不實加班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單，申領到溢報時數加班費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共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3,831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元。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法院判決犯貪污治罪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條例利用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職務機會詐取財物罪，處有期徒刑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</a:p>
        </p:txBody>
      </p:sp>
      <p:sp>
        <p:nvSpPr>
          <p:cNvPr id="6" name="矩形 5"/>
          <p:cNvSpPr/>
          <p:nvPr/>
        </p:nvSpPr>
        <p:spPr>
          <a:xfrm>
            <a:off x="1331640" y="928843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遲到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早退，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溢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報申領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加班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費</a:t>
            </a:r>
            <a:r>
              <a:rPr lang="en-US" altLang="zh-TW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49768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1071846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843808" y="564014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8287" y="1833454"/>
            <a:ext cx="732768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單位主管對於屬員之加班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詳實審核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是否建立防制「實際未執行加班業務，仍可事後補簽或由他人代刷、代簽」之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管制措施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，以確認加班人員是否</a:t>
            </a:r>
            <a:r>
              <a:rPr lang="zh-TW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依加班核准時間至指定處所刷（簽）到（退）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是否制定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加班查核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相關規定？申請加班是否依規定填寫加班費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印領清冊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，並檢附足資證明加班事實之證明文件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603038" y="1318067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加班費</a:t>
            </a:r>
            <a:endParaRPr lang="zh-TW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8501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1071846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019633" y="2195208"/>
            <a:ext cx="710026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採用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差勤系統管理加班資料，人事、總務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秘書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單位是否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採取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措施</a:t>
            </a:r>
            <a:r>
              <a:rPr lang="zh-TW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防止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加班申請單等系統產出檔案及表件遭竄改或偽造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，以確保資料正確性及完整性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是否定期或不定期</a:t>
            </a:r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交叉比對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核准之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加班資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料是否有異常情事？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若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以差勤系統管理者，是否將上開交叉比對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功能納入設計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43808" y="564014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8224" y="1264426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加班費</a:t>
            </a:r>
            <a:endParaRPr lang="zh-TW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76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1071846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1144138" y="1818595"/>
            <a:ext cx="710026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對於差勤資料之處理，是否留存相關異動紀錄及最近異動日期，並定期或不定期查核，以</a:t>
            </a:r>
            <a:r>
              <a:rPr lang="zh-TW" altLang="zh-TW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防止發生未經授權變更資料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等情事？</a:t>
            </a:r>
            <a:endParaRPr lang="zh-TW" altLang="zh-TW" sz="2800" dirty="0">
              <a:solidFill>
                <a:schemeClr val="accent5">
                  <a:lumMod val="5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機關應核對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金融機構加班費</a:t>
            </a:r>
            <a:r>
              <a:rPr lang="zh-TW" altLang="zh-TW" sz="28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轉帳媒體檔之轉存明細是否與薪資系統資料相符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，如有差異應儘速查明原因妥適處理</a:t>
            </a:r>
            <a:r>
              <a:rPr lang="zh-TW" altLang="zh-TW" sz="2400" dirty="0"/>
              <a:t>。</a:t>
            </a:r>
          </a:p>
          <a:p>
            <a:endParaRPr lang="en-US" altLang="zh-TW" sz="2400" dirty="0" smtClean="0"/>
          </a:p>
          <a:p>
            <a:endParaRPr lang="zh-TW" altLang="zh-TW" sz="2400" dirty="0"/>
          </a:p>
        </p:txBody>
      </p:sp>
      <p:sp>
        <p:nvSpPr>
          <p:cNvPr id="6" name="矩形 5"/>
          <p:cNvSpPr/>
          <p:nvPr/>
        </p:nvSpPr>
        <p:spPr>
          <a:xfrm>
            <a:off x="2771800" y="514707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588224" y="126876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加班費</a:t>
            </a:r>
            <a:endParaRPr lang="zh-TW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18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946-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2574925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 descr="947-2">
            <a:hlinkClick r:id="rId2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094394"/>
            <a:ext cx="2592388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 descr="948-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647" y="3391381"/>
            <a:ext cx="2592388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D1A96-F259-4161-920E-58A06147557A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3742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59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pic>
        <p:nvPicPr>
          <p:cNvPr id="1026" name="Picture 2" descr="中海油19億美元增持全球最大深水油田- 兩岸- 工商時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80"/>
            <a:ext cx="9144000" cy="684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99592" y="764704"/>
            <a:ext cx="30059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詐領油料費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107504" y="3318910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私家車加油、私用公務車</a:t>
            </a:r>
            <a:endParaRPr lang="zh-TW" alt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95421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331640" y="1810936"/>
            <a:ext cx="71243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某處技工，負責公務車輛維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養</a:t>
            </a:r>
            <a:r>
              <a:rPr lang="en-US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護及駕駛業務，明知公務車加油卡僅得作為公務車加油簽帳之用，然竟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持公務車加油卡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，使加油站員工陷於錯誤，將價值</a:t>
            </a:r>
            <a:r>
              <a:rPr lang="en-US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3,000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餘元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之汽油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加入其私人車輛</a:t>
            </a:r>
            <a:r>
              <a:rPr lang="zh-TW" altLang="zh-TW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；</a:t>
            </a:r>
            <a:endParaRPr lang="en-US" altLang="zh-TW" sz="3200" dirty="0" smtClean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且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未經該處技正兼主任之同意，逕於公務車「油料月報表」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偽造其簽名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，表示該名主任於是日曾使用該公務車。</a:t>
            </a:r>
          </a:p>
        </p:txBody>
      </p:sp>
      <p:sp>
        <p:nvSpPr>
          <p:cNvPr id="8" name="矩形 7"/>
          <p:cNvSpPr/>
          <p:nvPr/>
        </p:nvSpPr>
        <p:spPr>
          <a:xfrm>
            <a:off x="2051720" y="980728"/>
            <a:ext cx="57246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私人車輛使用公務油卡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7984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827584" y="1628800"/>
            <a:ext cx="7715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臺中市某地方區長，數次申請休假、喪假或未請假，自行駕駛區長公務座車，前往南投縣或屏東縣等臺中市以外地區，從事個人私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領域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而與區長公務無涉之活動，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後核銷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汽車油料合計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96.4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公升，獲得共計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2,359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之不法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利益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經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法院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判決處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有期徒刑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月，緩刑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3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</p:txBody>
      </p:sp>
      <p:sp>
        <p:nvSpPr>
          <p:cNvPr id="5" name="矩形 4"/>
          <p:cNvSpPr/>
          <p:nvPr/>
        </p:nvSpPr>
        <p:spPr>
          <a:xfrm>
            <a:off x="2339752" y="764704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私用公務車輛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26176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1071846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99792" y="490884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7744" y="1550440"/>
            <a:ext cx="73448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                                                          </a:t>
            </a:r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加油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卡是否集中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由公務車輛管理人保管，是否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與業者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簽訂「專卡專用」（認卡又認車）之責任條款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是否定期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抽查車輛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油量使用情形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？如發現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油耗異常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，是否即時處理並瞭解原因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具完整之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公務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車報表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並逐一建檔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□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公務車輛使用人用車後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確實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填寫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里程數？並於發現行車紀錄表或油料月報表等資料有遭修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竄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改情形時立即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通報查明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</a:p>
        </p:txBody>
      </p:sp>
      <p:sp>
        <p:nvSpPr>
          <p:cNvPr id="3" name="矩形 2"/>
          <p:cNvSpPr/>
          <p:nvPr/>
        </p:nvSpPr>
        <p:spPr>
          <a:xfrm>
            <a:off x="6643624" y="1277163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油料費</a:t>
            </a:r>
            <a:endParaRPr lang="zh-TW" altLang="en-US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04048" y="636523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dirty="0">
                <a:hlinkClick r:id="rId3" action="ppaction://hlinkfile"/>
              </a:rPr>
              <a:t>「事務管理手冊」車輛管理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781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1475656" y="1468491"/>
            <a:ext cx="58272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4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詐領國旅卡休假補助費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55576" y="3356992"/>
            <a:ext cx="79201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里幹事</a:t>
            </a:r>
            <a:r>
              <a:rPr lang="zh-TW" altLang="zh-TW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國民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旅遊</a:t>
            </a:r>
            <a:r>
              <a:rPr lang="zh-TW" altLang="zh-TW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卡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、駐</a:t>
            </a:r>
            <a:r>
              <a:rPr lang="zh-TW" altLang="en-US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里事務</a:t>
            </a:r>
            <a:r>
              <a:rPr lang="zh-TW" altLang="en-US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費</a:t>
            </a:r>
            <a:r>
              <a:rPr lang="zh-TW" altLang="zh-TW" sz="3200" dirty="0" smtClean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重複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領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核銷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2024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元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案</a:t>
            </a:r>
            <a:endParaRPr lang="zh-TW" altLang="zh-TW" sz="32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58209" y="4422725"/>
            <a:ext cx="61926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zh-TW" altLang="en-US" sz="3200" dirty="0" smtClean="0">
                <a:solidFill>
                  <a:schemeClr val="accent4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假旅遊、假購物真詐財案</a:t>
            </a:r>
            <a:endParaRPr lang="zh-TW" altLang="zh-TW" sz="3200" dirty="0">
              <a:solidFill>
                <a:schemeClr val="accent4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5941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1071846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11560" y="2204623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633031" y="401910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43608" y="2274838"/>
            <a:ext cx="698477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 smtClean="0"/>
              <a:t>                           </a:t>
            </a:r>
            <a:endParaRPr lang="zh-TW" altLang="zh-TW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強制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休假補助費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申請表，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與已核銷之其他費用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核銷憑證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（如駐里事務費）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相同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檢視機關內有無</a:t>
            </a:r>
            <a:r>
              <a:rPr lang="zh-TW" altLang="zh-TW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多數人於同一商店刷卡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，且消費金額相同之異常現象發生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定期、不定期</a:t>
            </a:r>
            <a:r>
              <a:rPr lang="zh-TW" altLang="zh-TW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抽查、勾</a:t>
            </a:r>
            <a:r>
              <a:rPr lang="zh-TW" altLang="zh-TW" sz="24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稽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2400" dirty="0" smtClean="0"/>
          </a:p>
          <a:p>
            <a:endParaRPr lang="zh-TW" altLang="zh-TW" sz="2400" dirty="0"/>
          </a:p>
        </p:txBody>
      </p:sp>
      <p:sp>
        <p:nvSpPr>
          <p:cNvPr id="3" name="矩形 2"/>
          <p:cNvSpPr/>
          <p:nvPr/>
        </p:nvSpPr>
        <p:spPr>
          <a:xfrm>
            <a:off x="5381506" y="141757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4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國旅卡休假補助費</a:t>
            </a:r>
            <a:endParaRPr lang="en-US" altLang="zh-TW" sz="24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0787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92"/>
            <a:ext cx="9144000" cy="685800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395536" y="4941168"/>
            <a:ext cx="37444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4400" b="1" dirty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詐領鐘點費</a:t>
            </a:r>
            <a:endParaRPr lang="zh-TW" altLang="en-US" sz="4400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3635896" y="5987018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未辦理講習虛報、挪用</a:t>
            </a:r>
            <a:endParaRPr lang="zh-TW" altLang="en-US" sz="3200" dirty="0">
              <a:solidFill>
                <a:schemeClr val="accent5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6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91517" y="2132856"/>
            <a:ext cx="7242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某市衛生所護士，利用負責「中老年健康促進及慢性病防治宣導講座」業務之職務上機會，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明知未聘請講師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辦理該活動不得請領講師費，卻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虛偽製作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講師鐘點費領據，並</a:t>
            </a:r>
            <a:r>
              <a:rPr lang="zh-TW" altLang="zh-TW" sz="32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偽造醫師簽名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，使不知情之審核人員陷於錯誤，從而詐得講師費</a:t>
            </a:r>
            <a:r>
              <a:rPr lang="en-US" altLang="zh-TW" sz="3200" dirty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8,000</a:t>
            </a:r>
            <a:r>
              <a:rPr lang="zh-TW" altLang="zh-TW" sz="3200" dirty="0">
                <a:solidFill>
                  <a:schemeClr val="accent5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元。</a:t>
            </a:r>
            <a:endParaRPr lang="zh-TW" altLang="en-US" sz="3200" dirty="0">
              <a:solidFill>
                <a:schemeClr val="accent5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88838" y="1198493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未辦理講座，偽造單據核銷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255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38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95535" y="1657539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校長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擔心社團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活動講師鐘點費剩餘款繳回國庫，可能造成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教育局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認為學校執行率不佳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，影響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日後申請相關經費，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指示社團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活動組組長乙以督導校慶慶祝大會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名義，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核撥給未實際執行社團活動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授課指導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之教師丙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乙遂製作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不實領據及憑證黏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存單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筆共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7,200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交予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不知情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之教師丙填寫蓋章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用印決行而同意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支付鐘點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費，嗣由不知情之出納組人員撥付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7,200 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  <p:sp>
        <p:nvSpPr>
          <p:cNvPr id="5" name="矩形 4"/>
          <p:cNvSpPr/>
          <p:nvPr/>
        </p:nvSpPr>
        <p:spPr>
          <a:xfrm>
            <a:off x="1284016" y="850464"/>
            <a:ext cx="66479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未授課指導，偽造單據核銷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262597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1071846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38328" y="524907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43608" y="2349263"/>
            <a:ext cx="72592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□ 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是否訂定鐘點費核銷相關規定，要求辦理經費核銷時，應</a:t>
            </a:r>
            <a:r>
              <a:rPr lang="zh-TW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檢具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活動照片及參與人員簽到表等資料以茲證明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□  </a:t>
            </a:r>
            <a:r>
              <a:rPr lang="zh-TW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辦理講習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活動簽陳內容與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實際辦理情形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是否相符？主辦科室主管人員是否落實督導責任</a:t>
            </a:r>
            <a:r>
              <a:rPr lang="zh-TW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親至現場</a:t>
            </a:r>
            <a:r>
              <a:rPr lang="zh-TW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確認辦理情形？</a:t>
            </a:r>
          </a:p>
          <a:p>
            <a:endParaRPr lang="zh-TW" altLang="zh-TW" sz="2400" dirty="0"/>
          </a:p>
        </p:txBody>
      </p:sp>
      <p:sp>
        <p:nvSpPr>
          <p:cNvPr id="3" name="矩形 2"/>
          <p:cNvSpPr/>
          <p:nvPr/>
        </p:nvSpPr>
        <p:spPr>
          <a:xfrm>
            <a:off x="6569646" y="1278960"/>
            <a:ext cx="1261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鐘點費</a:t>
            </a:r>
            <a:endParaRPr lang="zh-TW" altLang="zh-TW" sz="28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95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722527991"/>
              </p:ext>
            </p:extLst>
          </p:nvPr>
        </p:nvGraphicFramePr>
        <p:xfrm>
          <a:off x="611560" y="1412776"/>
          <a:ext cx="8172400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467544" y="677991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申領</a:t>
            </a:r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小額</a:t>
            </a:r>
            <a:r>
              <a:rPr lang="zh-TW" altLang="en-US" sz="4800" b="1" dirty="0">
                <a:latin typeface="標楷體" pitchFamily="65" charset="-120"/>
                <a:ea typeface="標楷體" pitchFamily="65" charset="-120"/>
              </a:rPr>
              <a:t>款項概述</a:t>
            </a:r>
          </a:p>
        </p:txBody>
      </p:sp>
    </p:spTree>
    <p:extLst>
      <p:ext uri="{BB962C8B-B14F-4D97-AF65-F5344CB8AC3E}">
        <p14:creationId xmlns:p14="http://schemas.microsoft.com/office/powerpoint/2010/main" val="4847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931495" y="1625084"/>
            <a:ext cx="82638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未維修保養公務車仍申領相關費用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】 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931495" y="2770502"/>
            <a:ext cx="6417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詐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領山莊臨時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清潔工薪資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】 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31495" y="3915920"/>
            <a:ext cx="84946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詐領雜樹（草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）環境清潔小額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採購費</a:t>
            </a:r>
            <a:r>
              <a:rPr lang="en-US" altLang="zh-TW" sz="3600" dirty="0"/>
              <a:t>】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96413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最危險的安全地方海鷗在「鐵軌交叉處」築巢引發討論| 國際| CTW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9" t="-403" r="11859"/>
          <a:stretch/>
        </p:blipFill>
        <p:spPr bwMode="auto">
          <a:xfrm>
            <a:off x="0" y="1"/>
            <a:ext cx="9144000" cy="684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39552" y="1916832"/>
            <a:ext cx="480131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侵占</a:t>
            </a:r>
            <a:r>
              <a:rPr lang="zh-TW" altLang="en-US" sz="6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公有財物</a:t>
            </a:r>
            <a:endParaRPr lang="zh-TW" altLang="en-US" sz="6000" dirty="0">
              <a:solidFill>
                <a:schemeClr val="accent1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7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026834" y="2132856"/>
            <a:ext cx="74291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甲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為林務局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技術士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，調派於森林遊樂區負責門票收費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等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業務，</a:t>
            </a:r>
            <a:r>
              <a:rPr lang="zh-TW" alt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卻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以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收取遊客繳交之入園費用，但不開立統一發票之方式，將遊樂區摺頁及找零交付遊客後即讓遊客入園，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並私自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侵占前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開款項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而未依規定繳回公庫</a:t>
            </a:r>
            <a:r>
              <a:rPr lang="zh-TW" altLang="zh-TW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（行為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共計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9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次），侵占金額合計新台幣</a:t>
            </a:r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1,140</a:t>
            </a:r>
            <a:r>
              <a:rPr lang="zh-TW" altLang="zh-TW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元。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63688" y="5229200"/>
            <a:ext cx="6048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臺灣台中地方法院</a:t>
            </a:r>
            <a:r>
              <a:rPr lang="zh-TW" altLang="zh-TW" sz="24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於判決</a:t>
            </a:r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甲違反貪污治罪條例第</a:t>
            </a:r>
            <a:r>
              <a:rPr lang="en-US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條第</a:t>
            </a:r>
            <a:r>
              <a:rPr lang="en-US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項第</a:t>
            </a:r>
            <a:r>
              <a:rPr lang="en-US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款侵占公用財物罪，應執行有期徒刑</a:t>
            </a:r>
            <a:r>
              <a:rPr lang="en-US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年，緩刑</a:t>
            </a:r>
            <a:r>
              <a:rPr lang="en-US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年，褫奪公權</a:t>
            </a:r>
            <a:r>
              <a:rPr lang="en-US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4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年。</a:t>
            </a:r>
            <a:endParaRPr lang="zh-TW" altLang="en-US" sz="2400" dirty="0">
              <a:solidFill>
                <a:srgbClr val="0C0C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25327" y="1025153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侵吞經手門票收入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 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803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43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039401" y="1772816"/>
            <a:ext cx="7200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獎勵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金計畫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結束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後，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剩餘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411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張禮券交由甲保管。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甲身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為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公務員竟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意圖為自己不法所有，基於侵占公用公有財物之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犯意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，以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7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萬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5,980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元在家樂福購買電動機車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輛供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己使用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，並以該批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價值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 </a:t>
            </a:r>
            <a:r>
              <a:rPr lang="en-US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1,100 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元之禮券支付部分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車款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，餘額 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4,880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則以其信用卡刷卡支付，將該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批家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樂福禮券予以侵占入己。</a:t>
            </a:r>
          </a:p>
        </p:txBody>
      </p:sp>
      <p:sp>
        <p:nvSpPr>
          <p:cNvPr id="6" name="矩形 5"/>
          <p:cNvSpPr/>
          <p:nvPr/>
        </p:nvSpPr>
        <p:spPr>
          <a:xfrm>
            <a:off x="2123728" y="910461"/>
            <a:ext cx="50321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侵占使用商場禮券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 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43723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15616" y="1556792"/>
            <a:ext cx="6966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明知其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負責保管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之郵票係屬公有財物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，應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提供公用，並於離職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調任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時應辦理移交，竟基於意圖為自己不法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所有之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犯意，於離職時未移交上開其因職務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保管之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郵票計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99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7,040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，並將之侵占入己。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事後將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前開侵占其中部分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面額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1,118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之郵票，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85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折價計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37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萬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4,951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之價格，轉賣給不知情之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店家 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99792" y="836712"/>
            <a:ext cx="41088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【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變賣</a:t>
            </a:r>
            <a:r>
              <a:rPr lang="zh-TW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保管</a:t>
            </a:r>
            <a:r>
              <a:rPr lang="zh-TW" altLang="en-US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郵票</a:t>
            </a:r>
            <a:r>
              <a:rPr lang="en-US" altLang="zh-TW" sz="3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】 </a:t>
            </a:r>
            <a:endParaRPr lang="zh-TW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10241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「涉嫌索賄喝花酒再驗收放水」的圖片搜尋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923928" cy="382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467544" y="692696"/>
            <a:ext cx="47338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常見可能</a:t>
            </a:r>
            <a:r>
              <a:rPr lang="zh-TW" altLang="zh-TW" sz="32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觸犯侵占公物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罪</a:t>
            </a:r>
            <a:r>
              <a:rPr lang="zh-TW" altLang="en-US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樣態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endParaRPr lang="en-US" altLang="zh-TW" sz="3200" dirty="0" smtClean="0">
              <a:solidFill>
                <a:srgbClr val="0C0C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32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公務上持有的個人電腦帶回家使用，繳回舊型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電腦</a:t>
            </a:r>
            <a:endParaRPr lang="en-US" altLang="zh-TW" sz="3200" dirty="0" smtClean="0">
              <a:solidFill>
                <a:srgbClr val="0C0C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32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公家座車提供妻兒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使用</a:t>
            </a:r>
            <a:endParaRPr lang="en-US" altLang="zh-TW" sz="3200" dirty="0" smtClean="0">
              <a:solidFill>
                <a:srgbClr val="0C0C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</a:t>
            </a:r>
            <a:r>
              <a:rPr lang="zh-TW" altLang="zh-TW" sz="32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辦公室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文具</a:t>
            </a:r>
            <a:r>
              <a:rPr lang="zh-TW" altLang="en-US" sz="32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、郵票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帶回</a:t>
            </a:r>
            <a:r>
              <a:rPr lang="zh-TW" altLang="zh-TW" sz="3200" dirty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家使用</a:t>
            </a:r>
            <a:r>
              <a:rPr lang="zh-TW" altLang="zh-TW" sz="3200" dirty="0" smtClean="0">
                <a:solidFill>
                  <a:srgbClr val="0C0CC4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</a:t>
            </a:r>
            <a:endParaRPr lang="zh-TW" altLang="en-US" sz="3200" dirty="0">
              <a:solidFill>
                <a:srgbClr val="0C0CC4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304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" y="1071846"/>
            <a:ext cx="9144000" cy="5786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2738328" y="564014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檢視</a:t>
            </a:r>
            <a:r>
              <a:rPr lang="zh-TW" altLang="zh-TW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事項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29184" y="2564904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□  售票、收票處等經手現金之場所，是否裝置</a:t>
            </a:r>
            <a:r>
              <a:rPr lang="zh-TW" altLang="zh-TW" sz="2400" dirty="0">
                <a:solidFill>
                  <a:schemeClr val="accent5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錄影設備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，並樹立「索取門票及統一發票」</a:t>
            </a:r>
            <a:r>
              <a:rPr lang="zh-TW" altLang="zh-TW" sz="24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告示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俾利查核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？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□  機關是否建立</a:t>
            </a:r>
            <a:r>
              <a:rPr lang="zh-TW" altLang="zh-TW" sz="24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財產管理系統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？財產管理系統登錄之資訊是否確實登錄、更新？</a:t>
            </a:r>
          </a:p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□  機關是否確實辦理</a:t>
            </a:r>
            <a:r>
              <a:rPr lang="zh-TW" altLang="zh-TW" sz="2400" dirty="0">
                <a:solidFill>
                  <a:schemeClr val="accent4">
                    <a:lumMod val="5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財產盤點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工作，並作成盤點紀錄以供查驗？</a:t>
            </a:r>
          </a:p>
          <a:p>
            <a:endParaRPr lang="zh-TW" altLang="zh-TW" sz="2400" dirty="0"/>
          </a:p>
        </p:txBody>
      </p:sp>
    </p:spTree>
    <p:extLst>
      <p:ext uri="{BB962C8B-B14F-4D97-AF65-F5344CB8AC3E}">
        <p14:creationId xmlns:p14="http://schemas.microsoft.com/office/powerpoint/2010/main" val="106319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780108"/>
          </a:xfrm>
        </p:spPr>
        <p:txBody>
          <a:bodyPr>
            <a:normAutofit/>
          </a:bodyPr>
          <a:lstStyle/>
          <a:p>
            <a:r>
              <a:rPr lang="zh-TW" altLang="zh-TW" b="1" dirty="0"/>
              <a:t/>
            </a:r>
            <a:br>
              <a:rPr lang="zh-TW" altLang="zh-TW" b="1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11960" y="718654"/>
            <a:ext cx="5904656" cy="4032448"/>
          </a:xfrm>
        </p:spPr>
        <p:txBody>
          <a:bodyPr>
            <a:noAutofit/>
          </a:bodyPr>
          <a:lstStyle/>
          <a:p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勿輕小事，小隙沈舟</a:t>
            </a:r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；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勿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輕小物，小蟲毒身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。</a:t>
            </a:r>
            <a:endParaRPr lang="en-US" altLang="zh-TW" b="1" dirty="0" smtClean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一念之間</a:t>
            </a:r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b="1" dirty="0" smtClean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Courier New" pitchFamily="49" charset="0"/>
              </a:rPr>
              <a:t>心中無一物，</a:t>
            </a:r>
            <a:endParaRPr lang="en-US" altLang="zh-TW" b="1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Courier New" pitchFamily="49" charset="0"/>
            </a:endParaRPr>
          </a:p>
          <a:p>
            <a:r>
              <a:rPr lang="zh-TW" altLang="zh-TW" b="1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Courier New" pitchFamily="49" charset="0"/>
              </a:rPr>
              <a:t>其大浩然無涯 </a:t>
            </a:r>
            <a:endParaRPr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04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24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463488" y="1772801"/>
            <a:ext cx="8001000" cy="1340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69900" indent="-469900" algn="l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3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908050" indent="-436563" algn="l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6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304925" indent="-395288" algn="l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o"/>
              <a:defRPr kumimoji="1" sz="23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93863" indent="-387350" algn="l" eaLnBrk="0" hangingPunct="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n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93913" indent="-398463" algn="l" eaLnBrk="0" hangingPunct="0">
              <a:spcBef>
                <a:spcPct val="25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511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30083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655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922713" indent="-398463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zh-TW" altLang="en-US" sz="5400" dirty="0" smtClean="0">
                <a:solidFill>
                  <a:srgbClr val="00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  <a:endParaRPr lang="en-US" altLang="zh-TW" sz="5400" dirty="0">
              <a:solidFill>
                <a:srgbClr val="00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Picture 5" descr="j04315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58" y="5230257"/>
            <a:ext cx="1223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群組 7"/>
          <p:cNvGrpSpPr/>
          <p:nvPr/>
        </p:nvGrpSpPr>
        <p:grpSpPr>
          <a:xfrm>
            <a:off x="2123728" y="3357007"/>
            <a:ext cx="6408738" cy="2519362"/>
            <a:chOff x="1907704" y="3284984"/>
            <a:chExt cx="6408738" cy="2519362"/>
          </a:xfrm>
        </p:grpSpPr>
        <p:pic>
          <p:nvPicPr>
            <p:cNvPr id="3" name="Picture 7" descr="!CID_009D01C31A8D$EB517180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2167" y="3284984"/>
              <a:ext cx="100806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4" descr="j043390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150171"/>
              <a:ext cx="1368425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3"/>
            <p:cNvSpPr txBox="1">
              <a:spLocks noChangeArrowheads="1"/>
            </p:cNvSpPr>
            <p:nvPr/>
          </p:nvSpPr>
          <p:spPr>
            <a:xfrm>
              <a:off x="3060229" y="3358009"/>
              <a:ext cx="5256213" cy="2446337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Font typeface="Wingdings" pitchFamily="2" charset="2"/>
                <a:buChar char="v"/>
                <a:defRPr sz="2800" b="1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Font typeface="Wingdings" pitchFamily="2" charset="2"/>
                <a:buChar char="§"/>
                <a:defRPr sz="28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標楷體" pitchFamily="65" charset="-120"/>
                </a:defRPr>
              </a:lvl5pPr>
              <a:lvl6pPr marL="25146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l" rtl="0" fontAlgn="base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80000"/>
                </a:spcAft>
                <a:buFont typeface="Wingdings" pitchFamily="2" charset="2"/>
                <a:buNone/>
              </a:pPr>
              <a:r>
                <a:rPr kumimoji="0" lang="en-US" altLang="zh-TW" sz="2600" kern="0" dirty="0" smtClean="0"/>
                <a:t> : </a:t>
              </a:r>
              <a:r>
                <a:rPr kumimoji="0" lang="zh-TW" altLang="en-US" sz="4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鄭</a:t>
              </a:r>
              <a:r>
                <a:rPr kumimoji="0" lang="zh-TW" altLang="en-US" sz="4000" kern="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智</a:t>
              </a:r>
              <a:r>
                <a:rPr kumimoji="0" lang="zh-TW" altLang="en-US" sz="40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元</a:t>
              </a:r>
            </a:p>
            <a:p>
              <a:pPr eaLnBrk="1" hangingPunct="1">
                <a:spcBef>
                  <a:spcPct val="0"/>
                </a:spcBef>
                <a:spcAft>
                  <a:spcPct val="80000"/>
                </a:spcAft>
                <a:buFont typeface="Wingdings" pitchFamily="2" charset="2"/>
                <a:buNone/>
              </a:pPr>
              <a:r>
                <a:rPr kumimoji="0" lang="zh-TW" altLang="en-US" sz="2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</a:t>
              </a:r>
              <a:r>
                <a:rPr kumimoji="0" lang="en-US" altLang="zh-TW" sz="2600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: </a:t>
              </a:r>
              <a:r>
                <a:rPr kumimoji="0" lang="en-US" altLang="zh-TW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0925233520</a:t>
              </a:r>
            </a:p>
            <a:p>
              <a:pPr eaLnBrk="1" hangingPunct="1">
                <a:spcBef>
                  <a:spcPct val="0"/>
                </a:spcBef>
                <a:spcAft>
                  <a:spcPct val="80000"/>
                </a:spcAft>
                <a:buFont typeface="Wingdings" pitchFamily="2" charset="2"/>
                <a:buNone/>
              </a:pPr>
              <a:r>
                <a:rPr kumimoji="0" lang="en-US" altLang="zh-TW" kern="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: cjy6117@gmail.com</a:t>
              </a:r>
            </a:p>
          </p:txBody>
        </p:sp>
      </p:grpSp>
      <p:sp>
        <p:nvSpPr>
          <p:cNvPr id="9" name="標題 1"/>
          <p:cNvSpPr txBox="1">
            <a:spLocks/>
          </p:cNvSpPr>
          <p:nvPr/>
        </p:nvSpPr>
        <p:spPr bwMode="auto">
          <a:xfrm>
            <a:off x="1979712" y="1916832"/>
            <a:ext cx="49685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kumimoji="0" lang="zh-TW" altLang="en-US" sz="5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～</a:t>
            </a:r>
            <a:r>
              <a:rPr kumimoji="0" lang="zh-TW" alt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謝謝聆聽</a:t>
            </a:r>
            <a:r>
              <a:rPr kumimoji="0" lang="zh-TW" altLang="en-US" sz="5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～</a:t>
            </a:r>
            <a:endParaRPr kumimoji="0" lang="en-US" altLang="zh-TW" sz="5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en-US" altLang="zh-TW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en-US" altLang="zh-TW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en-US" altLang="zh-TW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endParaRPr kumimoji="0" lang="zh-TW" alt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595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法槌示意圖。翻攝pex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2"/>
            <a:ext cx="9132820" cy="6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395536" y="4187954"/>
            <a:ext cx="65527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意圖為自己或第三人不法之所有，以詐術使人將本人或第三人之物交付者，處</a:t>
            </a:r>
            <a:r>
              <a:rPr lang="en-US" altLang="zh-TW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年以下有期徒刑、拘役或科或併科</a:t>
            </a:r>
            <a:r>
              <a:rPr lang="en-US" altLang="zh-TW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萬元以下罰金</a:t>
            </a:r>
            <a:endParaRPr lang="zh-TW" altLang="en-US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5536" y="3096891"/>
            <a:ext cx="65966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刑法第</a:t>
            </a:r>
            <a:r>
              <a:rPr lang="en-US" altLang="zh-TW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339</a:t>
            </a:r>
            <a:r>
              <a:rPr lang="zh-TW" altLang="en-US" sz="4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條（普通詐欺罪）</a:t>
            </a:r>
            <a:endParaRPr lang="zh-TW" altLang="en-US" sz="4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30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法槌示意圖。翻攝pex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2"/>
            <a:ext cx="9132820" cy="6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95536" y="548680"/>
            <a:ext cx="849694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TW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手法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」不同有不同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罰責（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直接交付、從收費設備領取、從自動付款設備領取、透過偽製財產權得到財產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冒用公務人員、集體犯罪、用媒體散布公眾的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犯罪，</a:t>
            </a:r>
            <a:r>
              <a:rPr lang="zh-TW" altLang="en-US" sz="3200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屬於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加重</a:t>
            </a:r>
            <a:r>
              <a:rPr lang="zh-TW" alt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詐欺</a:t>
            </a:r>
            <a:endParaRPr lang="en-US" altLang="zh-TW" sz="3200" dirty="0" smtClean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endParaRPr lang="zh-TW" altLang="en-US" sz="3200" dirty="0">
              <a:solidFill>
                <a:schemeClr val="accent6">
                  <a:lumMod val="20000"/>
                  <a:lumOff val="8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3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未遂犯</a:t>
            </a:r>
            <a:r>
              <a:rPr lang="zh-TW" altLang="en-US" sz="3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」面臨刑罰</a:t>
            </a:r>
            <a:endParaRPr lang="zh-TW" altLang="en-US" sz="3200" b="0" i="0" dirty="0"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75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法槌示意圖。翻攝pex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2"/>
            <a:ext cx="9132820" cy="6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val="314319349"/>
              </p:ext>
            </p:extLst>
          </p:nvPr>
        </p:nvGraphicFramePr>
        <p:xfrm>
          <a:off x="179512" y="620688"/>
          <a:ext cx="89644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4647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8" y="1124744"/>
            <a:ext cx="9144000" cy="46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7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法槌示意圖。翻攝pexe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42"/>
            <a:ext cx="9132820" cy="684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2DE350-5F8C-4406-AE3C-32B486D4CFF1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312348" y="3714879"/>
            <a:ext cx="8820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如果發現自己被詐欺，</a:t>
            </a: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想要找回公道</a:t>
            </a:r>
            <a:endParaRPr lang="zh-TW" altLang="en-US" sz="3200" b="1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/>
            </a:pP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到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警局報案（方便但是耗時</a:t>
            </a: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 startAt="2"/>
            </a:pP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直接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向檢察署提告（相</a:t>
            </a: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較快速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但要自己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寫</a:t>
            </a: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狀）</a:t>
            </a:r>
            <a:endParaRPr lang="zh-TW" altLang="en-US" sz="28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+mj-lt"/>
              <a:buAutoNum type="arabicPeriod" startAt="3"/>
            </a:pP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自訴</a:t>
            </a:r>
            <a:r>
              <a:rPr lang="en-US" altLang="zh-TW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快速</a:t>
            </a:r>
            <a:r>
              <a:rPr lang="zh-TW" alt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但自己寫狀、</a:t>
            </a:r>
            <a:r>
              <a:rPr lang="zh-TW" altLang="en-US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答辯</a:t>
            </a:r>
            <a:r>
              <a:rPr lang="en-US" altLang="zh-TW" sz="32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schemeClr val="accent6">
                  <a:lumMod val="40000"/>
                  <a:lumOff val="6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354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11772</TotalTime>
  <Words>3097</Words>
  <Application>Microsoft Office PowerPoint</Application>
  <PresentationFormat>如螢幕大小 (4:3)</PresentationFormat>
  <Paragraphs>251</Paragraphs>
  <Slides>48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56" baseType="lpstr">
      <vt:lpstr>標楷體</vt:lpstr>
      <vt:lpstr>Wingdings</vt:lpstr>
      <vt:lpstr>Arial</vt:lpstr>
      <vt:lpstr>Courier New</vt:lpstr>
      <vt:lpstr>微軟正黑體</vt:lpstr>
      <vt:lpstr>新細明體</vt:lpstr>
      <vt:lpstr>Calibri</vt:lpstr>
      <vt:lpstr>Office 佈景主題</vt:lpstr>
      <vt:lpstr> 小額款項申領停看聽  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</vt:lpstr>
      <vt:lpstr> </vt:lpstr>
      <vt:lpstr>PowerPoint 簡報</vt:lpstr>
      <vt:lpstr> </vt:lpstr>
      <vt:lpstr>PowerPoint 簡報</vt:lpstr>
      <vt:lpstr>PowerPoint 簡報</vt:lpstr>
      <vt:lpstr>PowerPoint 簡報</vt:lpstr>
      <vt:lpstr> </vt:lpstr>
      <vt:lpstr> </vt:lpstr>
      <vt:lpstr> </vt:lpstr>
      <vt:lpstr>PowerPoint 簡報</vt:lpstr>
      <vt:lpstr> </vt:lpstr>
      <vt:lpstr>PowerPoint 簡報</vt:lpstr>
      <vt:lpstr> </vt:lpstr>
      <vt:lpstr> </vt:lpstr>
      <vt:lpstr> </vt:lpstr>
      <vt:lpstr>PowerPoint 簡報</vt:lpstr>
      <vt:lpstr> </vt:lpstr>
      <vt:lpstr>PowerPoint 簡報</vt:lpstr>
      <vt:lpstr> </vt:lpstr>
      <vt:lpstr>PowerPoint 簡報</vt:lpstr>
      <vt:lpstr> </vt:lpstr>
      <vt:lpstr> </vt:lpstr>
      <vt:lpstr>PowerPoint 簡報</vt:lpstr>
      <vt:lpstr>PowerPoint 簡報</vt:lpstr>
      <vt:lpstr>PowerPoint 簡報</vt:lpstr>
      <vt:lpstr> </vt:lpstr>
      <vt:lpstr> 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公務員申領小額補貼款項 專案法紀宣導參考教材</dc:title>
  <dc:creator>user</dc:creator>
  <cp:lastModifiedBy>鄭智元</cp:lastModifiedBy>
  <cp:revision>1156</cp:revision>
  <cp:lastPrinted>2017-05-03T12:05:29Z</cp:lastPrinted>
  <dcterms:created xsi:type="dcterms:W3CDTF">2015-06-05T01:50:32Z</dcterms:created>
  <dcterms:modified xsi:type="dcterms:W3CDTF">2024-07-05T06:14:32Z</dcterms:modified>
</cp:coreProperties>
</file>